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Default Extension="bin" ContentType="application/vnd.openxmlformats-officedocument.oleObject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theme/themeOverride1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31" r:id="rId2"/>
    <p:sldId id="583" r:id="rId3"/>
    <p:sldId id="495" r:id="rId4"/>
    <p:sldId id="456" r:id="rId5"/>
    <p:sldId id="437" r:id="rId6"/>
    <p:sldId id="476" r:id="rId7"/>
    <p:sldId id="535" r:id="rId8"/>
    <p:sldId id="551" r:id="rId9"/>
    <p:sldId id="541" r:id="rId10"/>
    <p:sldId id="540" r:id="rId11"/>
    <p:sldId id="543" r:id="rId12"/>
    <p:sldId id="550" r:id="rId13"/>
    <p:sldId id="528" r:id="rId14"/>
    <p:sldId id="559" r:id="rId15"/>
    <p:sldId id="574" r:id="rId16"/>
    <p:sldId id="575" r:id="rId17"/>
    <p:sldId id="576" r:id="rId18"/>
    <p:sldId id="567" r:id="rId19"/>
    <p:sldId id="582" r:id="rId20"/>
    <p:sldId id="569" r:id="rId21"/>
    <p:sldId id="581" r:id="rId22"/>
    <p:sldId id="589" r:id="rId23"/>
    <p:sldId id="579" r:id="rId24"/>
    <p:sldId id="566" r:id="rId25"/>
  </p:sldIdLst>
  <p:sldSz cx="9144000" cy="6858000" type="screen4x3"/>
  <p:notesSz cx="7035800" cy="9194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6600"/>
    <a:srgbClr val="FFD757"/>
    <a:srgbClr val="FFD0B9"/>
    <a:srgbClr val="FFA365"/>
    <a:srgbClr val="FF8669"/>
    <a:srgbClr val="FF6600"/>
    <a:srgbClr val="009900"/>
    <a:srgbClr val="8000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33" autoAdjust="0"/>
  </p:normalViewPr>
  <p:slideViewPr>
    <p:cSldViewPr>
      <p:cViewPr>
        <p:scale>
          <a:sx n="85" d="100"/>
          <a:sy n="85" d="100"/>
        </p:scale>
        <p:origin x="-1728" y="-56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684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3.xml"/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1"/>
          <c:order val="0"/>
          <c:spPr>
            <a:gradFill>
              <a:gsLst>
                <a:gs pos="0">
                  <a:srgbClr val="92D050"/>
                </a:gs>
                <a:gs pos="100000">
                  <a:schemeClr val="tx1">
                    <a:lumMod val="75000"/>
                  </a:schemeClr>
                </a:gs>
              </a:gsLst>
              <a:lin ang="5400000" scaled="0"/>
            </a:gradFill>
          </c:spPr>
          <c:cat>
            <c:numRef>
              <c:f>Sheet1!$D$27:$D$36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Sheet1!$E$27:$E$36</c:f>
              <c:numCache>
                <c:formatCode>General</c:formatCode>
                <c:ptCount val="10"/>
                <c:pt idx="0">
                  <c:v>14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9">
                  <c:v>1</c:v>
                </c:pt>
              </c:numCache>
            </c:numRef>
          </c:val>
        </c:ser>
        <c:dLbls/>
        <c:gapWidth val="16"/>
        <c:overlap val="-74"/>
        <c:axId val="117716864"/>
        <c:axId val="137010176"/>
      </c:barChart>
      <c:catAx>
        <c:axId val="1177168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M3-K Inta-Lab Std (ppm)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37010176"/>
        <c:crosses val="autoZero"/>
        <c:auto val="1"/>
        <c:lblAlgn val="ctr"/>
        <c:lblOffset val="100"/>
      </c:catAx>
      <c:valAx>
        <c:axId val="137010176"/>
        <c:scaling>
          <c:orientation val="minMax"/>
        </c:scaling>
        <c:axPos val="l"/>
        <c:majorGridlines>
          <c:spPr>
            <a:ln>
              <a:solidFill>
                <a:schemeClr val="tx1">
                  <a:lumMod val="85000"/>
                  <a:alpha val="27000"/>
                </a:schemeClr>
              </a:solidFill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</a:t>
                </a:r>
              </a:p>
            </c:rich>
          </c:tx>
          <c:layout/>
        </c:title>
        <c:numFmt formatCode="General" sourceLinked="1"/>
        <c:tickLblPos val="nextTo"/>
        <c:crossAx val="117716864"/>
        <c:crosses val="autoZero"/>
        <c:crossBetween val="between"/>
        <c:majorUnit val="4"/>
      </c:valAx>
      <c:spPr>
        <a:solidFill>
          <a:srgbClr val="CC9900">
            <a:alpha val="9000"/>
          </a:srgbClr>
        </a:solidFill>
      </c:spPr>
    </c:plotArea>
    <c:plotVisOnly val="1"/>
    <c:dispBlanksAs val="gap"/>
  </c:chart>
  <c:spPr>
    <a:noFill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1"/>
          <c:order val="0"/>
          <c:spPr>
            <a:gradFill>
              <a:gsLst>
                <a:gs pos="0">
                  <a:srgbClr val="CC9900"/>
                </a:gs>
                <a:gs pos="100000">
                  <a:schemeClr val="tx1">
                    <a:lumMod val="85000"/>
                  </a:schemeClr>
                </a:gs>
              </a:gsLst>
              <a:lin ang="5400000" scaled="0"/>
            </a:gradFill>
          </c:spPr>
          <c:val>
            <c:numRef>
              <c:f>Sheet1!$M$49:$M$58</c:f>
              <c:numCache>
                <c:formatCode>General</c:formatCode>
                <c:ptCount val="10"/>
                <c:pt idx="0">
                  <c:v>4</c:v>
                </c:pt>
                <c:pt idx="1">
                  <c:v>10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dLbls/>
        <c:gapWidth val="17"/>
        <c:overlap val="-74"/>
        <c:axId val="138420224"/>
        <c:axId val="138422144"/>
      </c:barChart>
      <c:catAx>
        <c:axId val="138420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M3-K</a:t>
                </a:r>
                <a:r>
                  <a:rPr lang="en-US" baseline="0" dirty="0" smtClean="0">
                    <a:latin typeface="Arial" pitchFamily="34" charset="0"/>
                    <a:cs typeface="Arial" pitchFamily="34" charset="0"/>
                  </a:rPr>
                  <a:t> Intra-lab </a:t>
                </a:r>
                <a:r>
                  <a:rPr lang="en-US" baseline="0" dirty="0" err="1" smtClean="0">
                    <a:latin typeface="Arial" pitchFamily="34" charset="0"/>
                    <a:cs typeface="Arial" pitchFamily="34" charset="0"/>
                  </a:rPr>
                  <a:t>Std</a:t>
                </a:r>
                <a:r>
                  <a:rPr lang="en-US" baseline="0" dirty="0" smtClean="0">
                    <a:latin typeface="Arial" pitchFamily="34" charset="0"/>
                    <a:cs typeface="Arial" pitchFamily="34" charset="0"/>
                  </a:rPr>
                  <a:t> (ppm)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8422144"/>
        <c:crosses val="autoZero"/>
        <c:auto val="1"/>
        <c:lblAlgn val="ctr"/>
        <c:lblOffset val="100"/>
      </c:catAx>
      <c:valAx>
        <c:axId val="138422144"/>
        <c:scaling>
          <c:orientation val="minMax"/>
        </c:scaling>
        <c:axPos val="l"/>
        <c:majorGridlines>
          <c:spPr>
            <a:ln>
              <a:solidFill>
                <a:schemeClr val="tx1">
                  <a:lumMod val="75000"/>
                  <a:alpha val="29000"/>
                </a:schemeClr>
              </a:solidFill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Number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8420224"/>
        <c:crosses val="autoZero"/>
        <c:crossBetween val="between"/>
      </c:valAx>
      <c:spPr>
        <a:solidFill>
          <a:srgbClr val="CC9900">
            <a:alpha val="6000"/>
          </a:srgbClr>
        </a:solidFill>
      </c:spPr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0170151096605538"/>
          <c:y val="3.3663966925904551E-2"/>
          <c:w val="0.74222729658792663"/>
          <c:h val="0.71452099737532804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92D050"/>
              </a:solidFill>
              <a:ln w="12700">
                <a:solidFill>
                  <a:schemeClr val="bg2">
                    <a:lumMod val="75000"/>
                    <a:lumOff val="25000"/>
                  </a:schemeClr>
                </a:solidFill>
              </a:ln>
            </c:spPr>
          </c:marker>
          <c:trendline>
            <c:spPr>
              <a:ln w="28575">
                <a:solidFill>
                  <a:srgbClr val="FFD757"/>
                </a:solidFill>
              </a:ln>
            </c:spPr>
            <c:trendlineType val="poly"/>
            <c:order val="2"/>
            <c:dispRSqr val="1"/>
            <c:trendlineLbl>
              <c:layout>
                <c:manualLayout>
                  <c:x val="0.14964106460376664"/>
                  <c:y val="0.4098474027955808"/>
                </c:manualLayout>
              </c:layout>
              <c:numFmt formatCode="General" sourceLinked="0"/>
            </c:trendlineLbl>
          </c:trendline>
          <c:xVal>
            <c:numRef>
              <c:f>Sheet1!$O$64:$O$134</c:f>
              <c:numCache>
                <c:formatCode>General</c:formatCode>
                <c:ptCount val="71"/>
                <c:pt idx="0">
                  <c:v>69.099999999999994</c:v>
                </c:pt>
                <c:pt idx="1">
                  <c:v>134</c:v>
                </c:pt>
                <c:pt idx="2">
                  <c:v>274</c:v>
                </c:pt>
                <c:pt idx="3">
                  <c:v>61.3</c:v>
                </c:pt>
                <c:pt idx="4">
                  <c:v>217</c:v>
                </c:pt>
                <c:pt idx="5">
                  <c:v>502</c:v>
                </c:pt>
                <c:pt idx="6">
                  <c:v>52.3</c:v>
                </c:pt>
                <c:pt idx="7">
                  <c:v>161</c:v>
                </c:pt>
                <c:pt idx="8">
                  <c:v>126</c:v>
                </c:pt>
                <c:pt idx="9">
                  <c:v>313</c:v>
                </c:pt>
                <c:pt idx="10">
                  <c:v>206</c:v>
                </c:pt>
                <c:pt idx="11">
                  <c:v>54</c:v>
                </c:pt>
                <c:pt idx="12">
                  <c:v>157</c:v>
                </c:pt>
                <c:pt idx="13">
                  <c:v>388</c:v>
                </c:pt>
                <c:pt idx="14">
                  <c:v>172</c:v>
                </c:pt>
                <c:pt idx="15">
                  <c:v>61</c:v>
                </c:pt>
                <c:pt idx="16">
                  <c:v>125</c:v>
                </c:pt>
                <c:pt idx="17">
                  <c:v>532</c:v>
                </c:pt>
                <c:pt idx="18">
                  <c:v>84</c:v>
                </c:pt>
                <c:pt idx="19">
                  <c:v>87</c:v>
                </c:pt>
                <c:pt idx="22">
                  <c:v>133</c:v>
                </c:pt>
                <c:pt idx="23">
                  <c:v>129</c:v>
                </c:pt>
                <c:pt idx="24">
                  <c:v>232</c:v>
                </c:pt>
                <c:pt idx="25">
                  <c:v>240</c:v>
                </c:pt>
                <c:pt idx="26">
                  <c:v>164</c:v>
                </c:pt>
                <c:pt idx="27">
                  <c:v>70</c:v>
                </c:pt>
                <c:pt idx="28">
                  <c:v>174</c:v>
                </c:pt>
                <c:pt idx="29">
                  <c:v>129</c:v>
                </c:pt>
                <c:pt idx="30">
                  <c:v>338</c:v>
                </c:pt>
                <c:pt idx="31">
                  <c:v>127</c:v>
                </c:pt>
                <c:pt idx="32">
                  <c:v>176</c:v>
                </c:pt>
                <c:pt idx="33">
                  <c:v>118</c:v>
                </c:pt>
                <c:pt idx="34">
                  <c:v>44</c:v>
                </c:pt>
                <c:pt idx="35">
                  <c:v>754</c:v>
                </c:pt>
                <c:pt idx="36">
                  <c:v>205</c:v>
                </c:pt>
                <c:pt idx="39">
                  <c:v>326</c:v>
                </c:pt>
                <c:pt idx="40">
                  <c:v>467</c:v>
                </c:pt>
                <c:pt idx="41">
                  <c:v>144</c:v>
                </c:pt>
                <c:pt idx="42">
                  <c:v>45</c:v>
                </c:pt>
                <c:pt idx="43">
                  <c:v>256</c:v>
                </c:pt>
                <c:pt idx="44">
                  <c:v>129</c:v>
                </c:pt>
                <c:pt idx="45">
                  <c:v>150</c:v>
                </c:pt>
                <c:pt idx="46">
                  <c:v>161</c:v>
                </c:pt>
                <c:pt idx="47">
                  <c:v>199</c:v>
                </c:pt>
                <c:pt idx="48">
                  <c:v>560</c:v>
                </c:pt>
                <c:pt idx="49">
                  <c:v>298</c:v>
                </c:pt>
                <c:pt idx="50">
                  <c:v>236</c:v>
                </c:pt>
                <c:pt idx="51">
                  <c:v>223</c:v>
                </c:pt>
                <c:pt idx="52">
                  <c:v>84</c:v>
                </c:pt>
                <c:pt idx="53">
                  <c:v>35</c:v>
                </c:pt>
                <c:pt idx="56">
                  <c:v>81</c:v>
                </c:pt>
                <c:pt idx="57">
                  <c:v>183</c:v>
                </c:pt>
                <c:pt idx="58">
                  <c:v>139</c:v>
                </c:pt>
                <c:pt idx="59">
                  <c:v>129</c:v>
                </c:pt>
                <c:pt idx="60">
                  <c:v>171</c:v>
                </c:pt>
                <c:pt idx="61">
                  <c:v>146</c:v>
                </c:pt>
                <c:pt idx="62">
                  <c:v>175</c:v>
                </c:pt>
                <c:pt idx="63">
                  <c:v>223</c:v>
                </c:pt>
                <c:pt idx="64">
                  <c:v>186</c:v>
                </c:pt>
                <c:pt idx="65">
                  <c:v>54</c:v>
                </c:pt>
                <c:pt idx="66">
                  <c:v>262</c:v>
                </c:pt>
                <c:pt idx="67">
                  <c:v>155</c:v>
                </c:pt>
                <c:pt idx="68">
                  <c:v>757</c:v>
                </c:pt>
                <c:pt idx="69">
                  <c:v>787</c:v>
                </c:pt>
                <c:pt idx="70">
                  <c:v>180</c:v>
                </c:pt>
              </c:numCache>
            </c:numRef>
          </c:xVal>
          <c:yVal>
            <c:numRef>
              <c:f>Sheet1!$P$64:$P$134</c:f>
              <c:numCache>
                <c:formatCode>General</c:formatCode>
                <c:ptCount val="71"/>
                <c:pt idx="0">
                  <c:v>2</c:v>
                </c:pt>
                <c:pt idx="1">
                  <c:v>3.9</c:v>
                </c:pt>
                <c:pt idx="2">
                  <c:v>6.8</c:v>
                </c:pt>
                <c:pt idx="3">
                  <c:v>2.5</c:v>
                </c:pt>
                <c:pt idx="4">
                  <c:v>9.3000000000000007</c:v>
                </c:pt>
                <c:pt idx="5">
                  <c:v>9.8000000000000007</c:v>
                </c:pt>
                <c:pt idx="6">
                  <c:v>1.2</c:v>
                </c:pt>
                <c:pt idx="7">
                  <c:v>3.5</c:v>
                </c:pt>
                <c:pt idx="8">
                  <c:v>2.2999999999999998</c:v>
                </c:pt>
                <c:pt idx="9">
                  <c:v>4.2</c:v>
                </c:pt>
                <c:pt idx="10">
                  <c:v>3.3</c:v>
                </c:pt>
                <c:pt idx="11">
                  <c:v>2</c:v>
                </c:pt>
                <c:pt idx="12">
                  <c:v>5</c:v>
                </c:pt>
                <c:pt idx="13">
                  <c:v>8.5</c:v>
                </c:pt>
                <c:pt idx="14">
                  <c:v>4.4000000000000004</c:v>
                </c:pt>
                <c:pt idx="15">
                  <c:v>2.5</c:v>
                </c:pt>
                <c:pt idx="16">
                  <c:v>3.1</c:v>
                </c:pt>
                <c:pt idx="17">
                  <c:v>14.6</c:v>
                </c:pt>
                <c:pt idx="18">
                  <c:v>3.5</c:v>
                </c:pt>
                <c:pt idx="19">
                  <c:v>3.6</c:v>
                </c:pt>
                <c:pt idx="22">
                  <c:v>3.9</c:v>
                </c:pt>
                <c:pt idx="23">
                  <c:v>5</c:v>
                </c:pt>
                <c:pt idx="24">
                  <c:v>7.5</c:v>
                </c:pt>
                <c:pt idx="25">
                  <c:v>4.4000000000000004</c:v>
                </c:pt>
                <c:pt idx="26">
                  <c:v>3.1</c:v>
                </c:pt>
                <c:pt idx="27">
                  <c:v>1.7</c:v>
                </c:pt>
                <c:pt idx="28">
                  <c:v>3.6</c:v>
                </c:pt>
                <c:pt idx="29">
                  <c:v>2.8</c:v>
                </c:pt>
                <c:pt idx="30">
                  <c:v>6.1</c:v>
                </c:pt>
                <c:pt idx="31">
                  <c:v>2.2000000000000002</c:v>
                </c:pt>
                <c:pt idx="32">
                  <c:v>2.6</c:v>
                </c:pt>
                <c:pt idx="33">
                  <c:v>2.7</c:v>
                </c:pt>
                <c:pt idx="34">
                  <c:v>2.1</c:v>
                </c:pt>
                <c:pt idx="35">
                  <c:v>7.5</c:v>
                </c:pt>
                <c:pt idx="36">
                  <c:v>3.8</c:v>
                </c:pt>
                <c:pt idx="39">
                  <c:v>6.3</c:v>
                </c:pt>
                <c:pt idx="40">
                  <c:v>9.4</c:v>
                </c:pt>
                <c:pt idx="41">
                  <c:v>4.2</c:v>
                </c:pt>
                <c:pt idx="42">
                  <c:v>1.2</c:v>
                </c:pt>
                <c:pt idx="43">
                  <c:v>5.7</c:v>
                </c:pt>
                <c:pt idx="44">
                  <c:v>3.4</c:v>
                </c:pt>
                <c:pt idx="45">
                  <c:v>4.8</c:v>
                </c:pt>
                <c:pt idx="46">
                  <c:v>3.3</c:v>
                </c:pt>
                <c:pt idx="47">
                  <c:v>5.9</c:v>
                </c:pt>
                <c:pt idx="48">
                  <c:v>9.7000000000000011</c:v>
                </c:pt>
                <c:pt idx="49">
                  <c:v>6.7</c:v>
                </c:pt>
                <c:pt idx="50">
                  <c:v>5.8</c:v>
                </c:pt>
                <c:pt idx="51">
                  <c:v>4</c:v>
                </c:pt>
                <c:pt idx="52">
                  <c:v>3.4</c:v>
                </c:pt>
                <c:pt idx="53">
                  <c:v>1.5</c:v>
                </c:pt>
                <c:pt idx="56">
                  <c:v>3.6</c:v>
                </c:pt>
                <c:pt idx="57">
                  <c:v>5.5</c:v>
                </c:pt>
                <c:pt idx="58">
                  <c:v>3.7</c:v>
                </c:pt>
                <c:pt idx="59">
                  <c:v>3.1</c:v>
                </c:pt>
                <c:pt idx="60">
                  <c:v>3.2</c:v>
                </c:pt>
                <c:pt idx="61">
                  <c:v>3.2</c:v>
                </c:pt>
                <c:pt idx="62">
                  <c:v>6.4</c:v>
                </c:pt>
                <c:pt idx="63">
                  <c:v>4.8</c:v>
                </c:pt>
                <c:pt idx="64">
                  <c:v>3.4</c:v>
                </c:pt>
                <c:pt idx="65">
                  <c:v>1.8</c:v>
                </c:pt>
                <c:pt idx="66">
                  <c:v>6.1</c:v>
                </c:pt>
                <c:pt idx="67">
                  <c:v>3.9</c:v>
                </c:pt>
                <c:pt idx="68">
                  <c:v>15.6</c:v>
                </c:pt>
                <c:pt idx="69">
                  <c:v>18.5</c:v>
                </c:pt>
                <c:pt idx="70">
                  <c:v>3.2</c:v>
                </c:pt>
              </c:numCache>
            </c:numRef>
          </c:yVal>
        </c:ser>
        <c:dLbls/>
        <c:axId val="142365824"/>
        <c:axId val="142367744"/>
      </c:scatterChart>
      <c:valAx>
        <c:axId val="1423658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Soil M3-K (ppm)</a:t>
                </a:r>
              </a:p>
            </c:rich>
          </c:tx>
          <c:layout/>
        </c:title>
        <c:numFmt formatCode="General" sourceLinked="1"/>
        <c:minorTickMark val="out"/>
        <c:tickLblPos val="nextTo"/>
        <c:crossAx val="142367744"/>
        <c:crosses val="autoZero"/>
        <c:crossBetween val="midCat"/>
      </c:valAx>
      <c:valAx>
        <c:axId val="142367744"/>
        <c:scaling>
          <c:orientation val="minMax"/>
        </c:scaling>
        <c:axPos val="l"/>
        <c:majorGridlines>
          <c:spPr>
            <a:ln>
              <a:solidFill>
                <a:schemeClr val="tx1">
                  <a:lumMod val="85000"/>
                  <a:alpha val="34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Intra-Lab </a:t>
                </a:r>
                <a:r>
                  <a:rPr lang="en-US" dirty="0" err="1" smtClean="0"/>
                  <a:t>Stdev</a:t>
                </a:r>
                <a:r>
                  <a:rPr lang="en-US" dirty="0" smtClean="0"/>
                  <a:t> </a:t>
                </a:r>
                <a:r>
                  <a:rPr lang="en-US" dirty="0"/>
                  <a:t>(ppm)</a:t>
                </a:r>
              </a:p>
            </c:rich>
          </c:tx>
          <c:layout>
            <c:manualLayout>
              <c:xMode val="edge"/>
              <c:yMode val="edge"/>
              <c:x val="9.3843003470957073E-2"/>
              <c:y val="0.2301169750020027"/>
            </c:manualLayout>
          </c:layout>
        </c:title>
        <c:numFmt formatCode="General" sourceLinked="1"/>
        <c:majorTickMark val="none"/>
        <c:tickLblPos val="nextTo"/>
        <c:crossAx val="142365824"/>
        <c:crosses val="autoZero"/>
        <c:crossBetween val="midCat"/>
      </c:valAx>
      <c:spPr>
        <a:gradFill>
          <a:gsLst>
            <a:gs pos="0">
              <a:schemeClr val="accent1">
                <a:tint val="66000"/>
                <a:satMod val="160000"/>
                <a:alpha val="26000"/>
              </a:schemeClr>
            </a:gs>
            <a:gs pos="50000">
              <a:schemeClr val="accent1">
                <a:tint val="44500"/>
                <a:satMod val="160000"/>
                <a:alpha val="17000"/>
              </a:schemeClr>
            </a:gs>
            <a:gs pos="100000">
              <a:schemeClr val="accent1">
                <a:tint val="23500"/>
                <a:satMod val="160000"/>
                <a:alpha val="32000"/>
              </a:schemeClr>
            </a:gs>
          </a:gsLst>
          <a:lin ang="5400000" scaled="0"/>
        </a:gradFill>
      </c:spPr>
    </c:plotArea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Lab ID U6333, M3-P</a:t>
            </a:r>
            <a:endParaRPr lang="en-US" sz="1600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92D050"/>
            </a:solidFill>
            <a:ln w="12700">
              <a:solidFill>
                <a:sysClr val="windowText" lastClr="000000"/>
              </a:solidFill>
            </a:ln>
          </c:spPr>
          <c:cat>
            <c:strRef>
              <c:f>'Lab '!$B$257:$B$271</c:f>
              <c:strCache>
                <c:ptCount val="15"/>
                <c:pt idx="0">
                  <c:v>SRS-1101</c:v>
                </c:pt>
                <c:pt idx="1">
                  <c:v>SRS-1102</c:v>
                </c:pt>
                <c:pt idx="2">
                  <c:v>SRS-1103</c:v>
                </c:pt>
                <c:pt idx="3">
                  <c:v>SRS-1104</c:v>
                </c:pt>
                <c:pt idx="4">
                  <c:v>SRS-1105</c:v>
                </c:pt>
                <c:pt idx="5">
                  <c:v>SRS-1106</c:v>
                </c:pt>
                <c:pt idx="6">
                  <c:v>SRS-1107</c:v>
                </c:pt>
                <c:pt idx="7">
                  <c:v>SRS-1108</c:v>
                </c:pt>
                <c:pt idx="8">
                  <c:v>SRS-1109</c:v>
                </c:pt>
                <c:pt idx="9">
                  <c:v>SRS-1110</c:v>
                </c:pt>
                <c:pt idx="10">
                  <c:v>SRS-1111</c:v>
                </c:pt>
                <c:pt idx="11">
                  <c:v>SRS-1112</c:v>
                </c:pt>
                <c:pt idx="12">
                  <c:v>SRS-1113</c:v>
                </c:pt>
                <c:pt idx="13">
                  <c:v>SRS-1114</c:v>
                </c:pt>
                <c:pt idx="14">
                  <c:v>SRS-1115</c:v>
                </c:pt>
              </c:strCache>
            </c:strRef>
          </c:cat>
          <c:val>
            <c:numRef>
              <c:f>'Lab '!$E$257:$E$271</c:f>
              <c:numCache>
                <c:formatCode>0.0</c:formatCode>
                <c:ptCount val="15"/>
                <c:pt idx="0">
                  <c:v>2.3333333333333282</c:v>
                </c:pt>
                <c:pt idx="1">
                  <c:v>-2.8333333333333428</c:v>
                </c:pt>
                <c:pt idx="2">
                  <c:v>-11.666666666666687</c:v>
                </c:pt>
                <c:pt idx="3">
                  <c:v>5.8333333333333375</c:v>
                </c:pt>
                <c:pt idx="4">
                  <c:v>-9.9999999999994343E-2</c:v>
                </c:pt>
                <c:pt idx="5">
                  <c:v>-1.1499999999999984</c:v>
                </c:pt>
                <c:pt idx="6">
                  <c:v>2.5499999999999972</c:v>
                </c:pt>
                <c:pt idx="7">
                  <c:v>-6.091666666666697</c:v>
                </c:pt>
                <c:pt idx="8">
                  <c:v>-6.4766666666666746</c:v>
                </c:pt>
                <c:pt idx="9">
                  <c:v>0.35000000000000142</c:v>
                </c:pt>
                <c:pt idx="10">
                  <c:v>2.7833333333333177</c:v>
                </c:pt>
                <c:pt idx="11">
                  <c:v>2.8888888888889142</c:v>
                </c:pt>
                <c:pt idx="12">
                  <c:v>4.2444444444444471</c:v>
                </c:pt>
                <c:pt idx="13">
                  <c:v>1.951666666666668</c:v>
                </c:pt>
                <c:pt idx="14">
                  <c:v>-7.4444444444438332E-2</c:v>
                </c:pt>
              </c:numCache>
            </c:numRef>
          </c:val>
        </c:ser>
        <c:dLbls/>
        <c:gapWidth val="23"/>
        <c:axId val="159473664"/>
        <c:axId val="159475200"/>
      </c:barChart>
      <c:catAx>
        <c:axId val="159473664"/>
        <c:scaling>
          <c:orientation val="minMax"/>
        </c:scaling>
        <c:axPos val="b"/>
        <c:numFmt formatCode="@" sourceLinked="0"/>
        <c:majorTickMark val="none"/>
        <c:tickLblPos val="low"/>
        <c:txPr>
          <a:bodyPr rot="3000000"/>
          <a:lstStyle/>
          <a:p>
            <a:pPr>
              <a:defRPr sz="800"/>
            </a:pPr>
            <a:endParaRPr lang="en-US"/>
          </a:p>
        </c:txPr>
        <c:crossAx val="159475200"/>
        <c:crosses val="autoZero"/>
        <c:auto val="1"/>
        <c:lblAlgn val="ctr"/>
        <c:lblOffset val="100"/>
      </c:catAx>
      <c:valAx>
        <c:axId val="159475200"/>
        <c:scaling>
          <c:orientation val="minMax"/>
          <c:max val="30"/>
          <c:min val="-30"/>
        </c:scaling>
        <c:axPos val="l"/>
        <c:majorGridlines>
          <c:spPr>
            <a:ln>
              <a:solidFill>
                <a:schemeClr val="tx1">
                  <a:lumMod val="75000"/>
                  <a:alpha val="43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M3-P  </a:t>
                </a:r>
                <a:r>
                  <a:rPr lang="en-US" dirty="0"/>
                  <a:t>ICP  Deviation</a:t>
                </a:r>
              </a:p>
            </c:rich>
          </c:tx>
          <c:layout>
            <c:manualLayout>
              <c:xMode val="edge"/>
              <c:yMode val="edge"/>
              <c:x val="7.4331645291095625E-3"/>
              <c:y val="0.1912846831646044"/>
            </c:manualLayout>
          </c:layout>
        </c:title>
        <c:numFmt formatCode="0.0" sourceLinked="1"/>
        <c:majorTickMark val="none"/>
        <c:tickLblPos val="nextTo"/>
        <c:crossAx val="159473664"/>
        <c:crosses val="autoZero"/>
        <c:crossBetween val="between"/>
      </c:valAx>
      <c:spPr>
        <a:gradFill>
          <a:gsLst>
            <a:gs pos="94700">
              <a:srgbClr val="D6DBDB">
                <a:alpha val="37000"/>
              </a:srgbClr>
            </a:gs>
            <a:gs pos="0">
              <a:schemeClr val="accent2">
                <a:lumMod val="40000"/>
                <a:lumOff val="60000"/>
                <a:alpha val="35000"/>
              </a:schemeClr>
            </a:gs>
            <a:gs pos="100000">
              <a:schemeClr val="tx1">
                <a:lumMod val="85000"/>
                <a:alpha val="36000"/>
              </a:schemeClr>
            </a:gs>
          </a:gsLst>
          <a:lin ang="5400000" scaled="0"/>
        </a:gradFill>
      </c:spPr>
    </c:plotArea>
    <c:plotVisOnly val="1"/>
    <c:dispBlanksAs val="gap"/>
  </c:chart>
  <c:txPr>
    <a:bodyPr/>
    <a:lstStyle/>
    <a:p>
      <a:pPr>
        <a:defRPr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Lab ID U6787, M3-P</a:t>
            </a:r>
            <a:endParaRPr lang="en-US" sz="1600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ysClr val="windowText" lastClr="000000"/>
              </a:solidFill>
            </a:ln>
          </c:spPr>
          <c:cat>
            <c:strRef>
              <c:f>'Lab '!$B$257:$B$271</c:f>
              <c:strCache>
                <c:ptCount val="15"/>
                <c:pt idx="0">
                  <c:v>SRS-1101</c:v>
                </c:pt>
                <c:pt idx="1">
                  <c:v>SRS-1102</c:v>
                </c:pt>
                <c:pt idx="2">
                  <c:v>SRS-1103</c:v>
                </c:pt>
                <c:pt idx="3">
                  <c:v>SRS-1104</c:v>
                </c:pt>
                <c:pt idx="4">
                  <c:v>SRS-1105</c:v>
                </c:pt>
                <c:pt idx="5">
                  <c:v>SRS-1106</c:v>
                </c:pt>
                <c:pt idx="6">
                  <c:v>SRS-1107</c:v>
                </c:pt>
                <c:pt idx="7">
                  <c:v>SRS-1108</c:v>
                </c:pt>
                <c:pt idx="8">
                  <c:v>SRS-1109</c:v>
                </c:pt>
                <c:pt idx="9">
                  <c:v>SRS-1110</c:v>
                </c:pt>
                <c:pt idx="10">
                  <c:v>SRS-1111</c:v>
                </c:pt>
                <c:pt idx="11">
                  <c:v>SRS-1112</c:v>
                </c:pt>
                <c:pt idx="12">
                  <c:v>SRS-1113</c:v>
                </c:pt>
                <c:pt idx="13">
                  <c:v>SRS-1114</c:v>
                </c:pt>
                <c:pt idx="14">
                  <c:v>SRS-1115</c:v>
                </c:pt>
              </c:strCache>
            </c:strRef>
          </c:cat>
          <c:val>
            <c:numRef>
              <c:f>'Lab '!$E$257:$E$271</c:f>
              <c:numCache>
                <c:formatCode>0.0</c:formatCode>
                <c:ptCount val="15"/>
                <c:pt idx="0">
                  <c:v>-14.133333333333333</c:v>
                </c:pt>
                <c:pt idx="1">
                  <c:v>-11.333333333333345</c:v>
                </c:pt>
                <c:pt idx="2">
                  <c:v>-32.10000000000008</c:v>
                </c:pt>
                <c:pt idx="3">
                  <c:v>-8.9533333333333349</c:v>
                </c:pt>
                <c:pt idx="4">
                  <c:v>-15.716666666666663</c:v>
                </c:pt>
                <c:pt idx="5">
                  <c:v>0.72333333333333638</c:v>
                </c:pt>
                <c:pt idx="6">
                  <c:v>-11.275000000000002</c:v>
                </c:pt>
                <c:pt idx="7">
                  <c:v>-15.258333333333324</c:v>
                </c:pt>
                <c:pt idx="8">
                  <c:v>-4.9433333333333431</c:v>
                </c:pt>
                <c:pt idx="9">
                  <c:v>-3.9649999999999999</c:v>
                </c:pt>
                <c:pt idx="10">
                  <c:v>-1.2000000000000028</c:v>
                </c:pt>
                <c:pt idx="11">
                  <c:v>-74.333333333333258</c:v>
                </c:pt>
                <c:pt idx="12">
                  <c:v>3.696666666666665</c:v>
                </c:pt>
                <c:pt idx="13">
                  <c:v>-2.3283333333333331</c:v>
                </c:pt>
                <c:pt idx="14">
                  <c:v>-6.5566666666666658</c:v>
                </c:pt>
              </c:numCache>
            </c:numRef>
          </c:val>
        </c:ser>
        <c:dLbls/>
        <c:gapWidth val="24"/>
        <c:axId val="159413760"/>
        <c:axId val="159415296"/>
      </c:barChart>
      <c:catAx>
        <c:axId val="159413760"/>
        <c:scaling>
          <c:orientation val="minMax"/>
        </c:scaling>
        <c:axPos val="b"/>
        <c:numFmt formatCode="@" sourceLinked="0"/>
        <c:majorTickMark val="none"/>
        <c:tickLblPos val="low"/>
        <c:txPr>
          <a:bodyPr rot="3000000"/>
          <a:lstStyle/>
          <a:p>
            <a:pPr>
              <a:defRPr sz="800"/>
            </a:pPr>
            <a:endParaRPr lang="en-US"/>
          </a:p>
        </c:txPr>
        <c:crossAx val="159415296"/>
        <c:crosses val="autoZero"/>
        <c:auto val="1"/>
        <c:lblAlgn val="ctr"/>
        <c:lblOffset val="100"/>
      </c:catAx>
      <c:valAx>
        <c:axId val="159415296"/>
        <c:scaling>
          <c:orientation val="minMax"/>
          <c:max val="30"/>
          <c:min val="-30"/>
        </c:scaling>
        <c:axPos val="l"/>
        <c:majorGridlines>
          <c:spPr>
            <a:ln>
              <a:solidFill>
                <a:schemeClr val="tx1">
                  <a:lumMod val="85000"/>
                  <a:alpha val="33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M3-P  </a:t>
                </a:r>
                <a:r>
                  <a:rPr lang="en-US" dirty="0"/>
                  <a:t>ICP  Deviation</a:t>
                </a:r>
              </a:p>
            </c:rich>
          </c:tx>
          <c:layout>
            <c:manualLayout>
              <c:xMode val="edge"/>
              <c:yMode val="edge"/>
              <c:x val="7.0882215991616487E-3"/>
              <c:y val="0.20636725969804584"/>
            </c:manualLayout>
          </c:layout>
        </c:title>
        <c:numFmt formatCode="0.0" sourceLinked="1"/>
        <c:tickLblPos val="nextTo"/>
        <c:crossAx val="159413760"/>
        <c:crosses val="autoZero"/>
        <c:crossBetween val="between"/>
      </c:valAx>
      <c:spPr>
        <a:gradFill>
          <a:gsLst>
            <a:gs pos="94700">
              <a:srgbClr val="D6DBDB">
                <a:alpha val="37000"/>
              </a:srgbClr>
            </a:gs>
            <a:gs pos="0">
              <a:schemeClr val="accent2">
                <a:lumMod val="40000"/>
                <a:lumOff val="60000"/>
                <a:alpha val="35000"/>
              </a:schemeClr>
            </a:gs>
            <a:gs pos="100000">
              <a:schemeClr val="tx1">
                <a:lumMod val="85000"/>
                <a:alpha val="36000"/>
              </a:schemeClr>
            </a:gs>
          </a:gsLst>
          <a:lin ang="5400000" scaled="0"/>
        </a:gradFill>
      </c:spPr>
    </c:plotArea>
    <c:plotVisOnly val="1"/>
    <c:dispBlanksAs val="gap"/>
  </c:chart>
  <c:txPr>
    <a:bodyPr/>
    <a:lstStyle/>
    <a:p>
      <a:pPr>
        <a:defRPr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F0BA937A-4507-4B67-8E49-20351A843C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6121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71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71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71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356DE3-632B-4C6E-984B-21B8BD9231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170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536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2786" indent="-274149" defTabSz="927536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6594" indent="-219319" defTabSz="927536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5232" indent="-219319" defTabSz="927536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3870" indent="-219319" defTabSz="927536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2507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1145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89783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28420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826DD61-5A9B-4521-AD98-923AC8895D4F}" type="slidenum">
              <a:rPr lang="en-US" sz="1200" b="0"/>
              <a:pPr/>
              <a:t>1</a:t>
            </a:fld>
            <a:endParaRPr lang="en-US" sz="1200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66DA8-90F2-4133-AE92-FB9EB2356585}" type="slidenum">
              <a:rPr lang="en-US"/>
              <a:pPr/>
              <a:t>12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1CE66-A684-4DA3-B761-404E9C1D78E5}" type="slidenum">
              <a:rPr lang="en-US"/>
              <a:pPr/>
              <a:t>13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2786" indent="-27414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6594" indent="-21931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5232" indent="-21931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3870" indent="-21931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2507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1145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89783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28420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3439FF1-52F0-408A-9786-9AC6B1F211FF}" type="slidenum">
              <a:rPr lang="en-US" sz="1200" b="0"/>
              <a:pPr>
                <a:defRPr/>
              </a:pPr>
              <a:t>15</a:t>
            </a:fld>
            <a:endParaRPr lang="en-US" sz="1200" b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2786" indent="-27414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6594" indent="-21931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5232" indent="-21931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3870" indent="-21931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2507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1145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89783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28420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3439FF1-52F0-408A-9786-9AC6B1F211FF}" type="slidenum">
              <a:rPr lang="en-US" sz="1200" b="0"/>
              <a:pPr>
                <a:defRPr/>
              </a:pPr>
              <a:t>18</a:t>
            </a:fld>
            <a:endParaRPr lang="en-US" sz="1200" b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2786" indent="-27414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6594" indent="-21931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5232" indent="-21931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3870" indent="-21931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2507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1145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89783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28420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224E408-3759-43B4-8E48-035645CC91C9}" type="slidenum">
              <a:rPr lang="en-US" sz="1200" b="0"/>
              <a:pPr/>
              <a:t>23</a:t>
            </a:fld>
            <a:endParaRPr lang="en-US" sz="1200" b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1CE66-A684-4DA3-B761-404E9C1D78E5}" type="slidenum">
              <a:rPr lang="en-US"/>
              <a:pPr/>
              <a:t>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0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673C6-3C32-4A5C-8FA2-F4A98816B56C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14B15-E1CA-4192-85F0-EC0DEA961E84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  <a:solidFill>
            <a:srgbClr val="FFFFFF"/>
          </a:solidFill>
          <a:ln/>
        </p:spPr>
      </p:sp>
      <p:sp>
        <p:nvSpPr>
          <p:cNvPr id="22532" name="Notes Placeholder 2"/>
          <p:cNvSpPr>
            <a:spLocks noGrp="1"/>
          </p:cNvSpPr>
          <p:nvPr>
            <p:ph type="body" idx="1"/>
          </p:nvPr>
        </p:nvSpPr>
        <p:spPr>
          <a:xfrm>
            <a:off x="938213" y="4367213"/>
            <a:ext cx="5159375" cy="41386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719" tIns="46360" rIns="92719" bIns="46360"/>
          <a:lstStyle/>
          <a:p>
            <a:endParaRPr lang="en-US" dirty="0" smtClean="0">
              <a:latin typeface="Times New Roman" pitchFamily="-110" charset="0"/>
            </a:endParaRPr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19" tIns="46360" rIns="92719" bIns="46360" anchor="b"/>
          <a:lstStyle/>
          <a:p>
            <a:pPr algn="r" defTabSz="927100"/>
            <a:fld id="{EFBC18E3-76D8-43B2-B6EF-14D8F3C3D534}" type="slidenum">
              <a:rPr lang="en-US" sz="1200"/>
              <a:pPr algn="r" defTabSz="927100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D2ED0-D639-4B24-84DD-6C50FFF08BA9}" type="slidenum">
              <a:rPr lang="en-US"/>
              <a:pPr/>
              <a:t>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5923F-624D-4C0F-8B26-A50523368557}" type="slidenum">
              <a:rPr lang="en-US"/>
              <a:pPr/>
              <a:t>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66DA8-90F2-4133-AE92-FB9EB2356585}" type="slidenum">
              <a:rPr lang="en-US"/>
              <a:pPr/>
              <a:t>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66DA8-90F2-4133-AE92-FB9EB2356585}" type="slidenum">
              <a:rPr lang="en-US"/>
              <a:pPr/>
              <a:t>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66DA8-90F2-4133-AE92-FB9EB2356585}" type="slidenum">
              <a:rPr lang="en-US"/>
              <a:pPr/>
              <a:t>11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65C41-4CAD-4478-8DBE-131AD632FA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9F81A-0636-44EF-AE82-AC4C424DA9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E2112-8834-4CE4-9E3D-E50991B891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E1188D-6859-4E71-A02D-748EB47E2D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CC06B-4854-42A0-AEC8-349836396D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8E9D1-5B8E-4A9B-8C48-913C6E78AD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3D374-0C19-442A-AE45-4933D5DFF0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DDCBE-889E-4F9C-80E3-4D5BA773C4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849C2-075F-433F-9A97-C2B48DB457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CA97F-05FA-432B-9DAB-FC3AFCC62C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833C9-B375-486D-B664-421E824BB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10" charset="0"/>
              </a:defRPr>
            </a:lvl1pPr>
          </a:lstStyle>
          <a:p>
            <a:fld id="{AA4B6FAA-44A5-4316-9F1B-D2A41628B22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microsoft.com/office/2007/relationships/hdphoto" Target="../media/hdphoto1.wdp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9.jpeg"/><Relationship Id="rId5" Type="http://schemas.openxmlformats.org/officeDocument/2006/relationships/image" Target="../media/image35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40.jpeg"/><Relationship Id="rId5" Type="http://schemas.openxmlformats.org/officeDocument/2006/relationships/image" Target="../media/image35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41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5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.bin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5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9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52.jpeg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4.bin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13.jpeg"/><Relationship Id="rId5" Type="http://schemas.openxmlformats.org/officeDocument/2006/relationships/image" Target="../media/image59.jpe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2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7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chart" Target="../charts/chart1.xml"/><Relationship Id="rId5" Type="http://schemas.openxmlformats.org/officeDocument/2006/relationships/image" Target="../media/image35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chart" Target="../charts/chart3.xml"/><Relationship Id="rId5" Type="http://schemas.openxmlformats.org/officeDocument/2006/relationships/image" Target="../media/image35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38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990" y="2292"/>
            <a:ext cx="3962400" cy="685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6000"/>
                    </a14:imgEffect>
                    <a14:imgEffect>
                      <a14:brightnessContrast bright="24000"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1818" y="0"/>
            <a:ext cx="74121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078182" y="177800"/>
            <a:ext cx="3394364" cy="400050"/>
          </a:xfrm>
          <a:prstGeom prst="rect">
            <a:avLst/>
          </a:prstGeom>
          <a:solidFill>
            <a:schemeClr val="tx1">
              <a:lumMod val="65000"/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000">
              <a:latin typeface="Arial" pitchFamily="-65" charset="0"/>
            </a:endParaRPr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auto">
          <a:xfrm>
            <a:off x="2592746" y="166039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72829" y="76200"/>
            <a:ext cx="3810000" cy="1126462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Agricultural Laboratory Proficiency Program</a:t>
            </a:r>
          </a:p>
        </p:txBody>
      </p:sp>
      <p:pic>
        <p:nvPicPr>
          <p:cNvPr id="4103" name="Picture 1034" descr="F:\PC-Lian\Qualcomm\Eudora\attach\agsmallcolortyp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2738" y="1472924"/>
            <a:ext cx="1112734" cy="1623009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ffectLst>
            <a:outerShdw blurRad="50800" dist="50800" dir="8940000" sx="80000" sy="8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TextBox 18"/>
          <p:cNvSpPr txBox="1">
            <a:spLocks noChangeArrowheads="1"/>
          </p:cNvSpPr>
          <p:nvPr/>
        </p:nvSpPr>
        <p:spPr bwMode="auto">
          <a:xfrm>
            <a:off x="3477346" y="1487656"/>
            <a:ext cx="2394238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Soil</a:t>
            </a:r>
          </a:p>
        </p:txBody>
      </p:sp>
      <p:pic>
        <p:nvPicPr>
          <p:cNvPr id="4105" name="Picture 16" descr="\\Notebook\c\MyFiles\scoop5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4466" y="4572000"/>
            <a:ext cx="2216727" cy="1828800"/>
          </a:xfrm>
          <a:prstGeom prst="rect">
            <a:avLst/>
          </a:prstGeom>
          <a:noFill/>
          <a:ln w="222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4829" y="3422650"/>
            <a:ext cx="2008909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012" y="3429000"/>
            <a:ext cx="273338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4" descr="C:\Users\Bob\Pictures\Lab Pics\102-0203_IM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7637" y="3422650"/>
            <a:ext cx="120072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IMG_0483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8788" y="5432425"/>
            <a:ext cx="1662545" cy="1219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5807453" y="1325690"/>
            <a:ext cx="3262945" cy="1131079"/>
          </a:xfrm>
          <a:prstGeom prst="rect">
            <a:avLst/>
          </a:prstGeom>
          <a:solidFill>
            <a:schemeClr val="accent5">
              <a:lumMod val="25000"/>
              <a:alpha val="1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700"/>
              </a:lnSpc>
            </a:pPr>
            <a:r>
              <a:rPr lang="en-US" sz="1800" i="1" dirty="0">
                <a:latin typeface="Gisha" pitchFamily="34" charset="-79"/>
                <a:cs typeface="Gisha" pitchFamily="34" charset="-79"/>
              </a:rPr>
              <a:t>“</a:t>
            </a: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Serving the Laboratory </a:t>
            </a:r>
            <a:endParaRPr lang="en-US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cs typeface="Gisha" pitchFamily="34" charset="-79"/>
            </a:endParaRPr>
          </a:p>
          <a:p>
            <a:pPr>
              <a:lnSpc>
                <a:spcPts val="2700"/>
              </a:lnSpc>
            </a:pP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Testing </a:t>
            </a: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Industry</a:t>
            </a: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, Improving </a:t>
            </a:r>
          </a:p>
          <a:p>
            <a:pPr>
              <a:lnSpc>
                <a:spcPts val="2700"/>
              </a:lnSpc>
            </a:pP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Laboratory </a:t>
            </a: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Quality”</a:t>
            </a:r>
          </a:p>
        </p:txBody>
      </p:sp>
      <p:pic>
        <p:nvPicPr>
          <p:cNvPr id="45062" name="Picture 6" descr="https://encrypted-tbn0.google.com/images?q=tbn:ANd9GcQUKwdDT0zbGBpZCWABFp5i6yNPAkN3JTBpfki6Gmu4dK0YOsS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7058" y="4813718"/>
            <a:ext cx="1036169" cy="172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https://encrypted-tbn0.google.com/images?q=tbn:ANd9GcQUEaNPo6Ro9YgrJeJMUFRcMD5EUNJmgTtHq9CPw5XlAeCKqBZ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4866" y="4307285"/>
            <a:ext cx="1200554" cy="235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64283" y="6665515"/>
            <a:ext cx="4572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" dirty="0" smtClean="0"/>
              <a:t>https://encrypted-tbn0.google.com/images?q=tbn:ANd9GcQUEaNPo6Ro9YgrJeJMUFRcMD5EUNJmgTtHq9CPw5XlAeCKqBZY</a:t>
            </a:r>
            <a:endParaRPr lang="en-US" sz="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" dirty="0" smtClean="0"/>
              <a:t>.</a:t>
            </a:r>
            <a:endParaRPr lang="en-US" sz="2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" dirty="0" smtClean="0"/>
              <a:t>.</a:t>
            </a:r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xmlns="" val="29165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7"/>
          <p:cNvSpPr txBox="1">
            <a:spLocks noChangeArrowheads="1"/>
          </p:cNvSpPr>
          <p:nvPr/>
        </p:nvSpPr>
        <p:spPr bwMode="auto">
          <a:xfrm>
            <a:off x="304800" y="152399"/>
            <a:ext cx="40094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 Performance</a:t>
            </a:r>
          </a:p>
        </p:txBody>
      </p:sp>
      <p:sp>
        <p:nvSpPr>
          <p:cNvPr id="3" name="Line 1088"/>
          <p:cNvSpPr>
            <a:spLocks noChangeShapeType="1"/>
          </p:cNvSpPr>
          <p:nvPr/>
        </p:nvSpPr>
        <p:spPr bwMode="auto">
          <a:xfrm>
            <a:off x="304800" y="1295400"/>
            <a:ext cx="8382000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graphicFrame>
        <p:nvGraphicFramePr>
          <p:cNvPr id="4" name="Group 1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4814333"/>
              </p:ext>
            </p:extLst>
          </p:nvPr>
        </p:nvGraphicFramePr>
        <p:xfrm>
          <a:off x="1060291" y="1574279"/>
          <a:ext cx="2743200" cy="380999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3809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Soil Analysis / Sample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0977642"/>
              </p:ext>
            </p:extLst>
          </p:nvPr>
        </p:nvGraphicFramePr>
        <p:xfrm>
          <a:off x="1043067" y="2107678"/>
          <a:ext cx="2770418" cy="3444240"/>
        </p:xfrm>
        <a:graphic>
          <a:graphicData uri="http://schemas.openxmlformats.org/drawingml/2006/table">
            <a:tbl>
              <a:tblPr/>
              <a:tblGrid>
                <a:gridCol w="2770418"/>
              </a:tblGrid>
              <a:tr h="357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Mehlich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 1  P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(ppm)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41000"/>
                      </a:srgbClr>
                    </a:solidFill>
                  </a:tcPr>
                </a:tc>
              </a:tr>
              <a:tr h="313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              SRS-1107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41000"/>
                      </a:srgbClr>
                    </a:solidFill>
                  </a:tcPr>
                </a:tc>
              </a:tr>
              <a:tr h="32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              SRS-1111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41000"/>
                      </a:srgbClr>
                    </a:solidFill>
                  </a:tcPr>
                </a:tc>
              </a:tr>
              <a:tr h="32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              SRS-1113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41000"/>
                      </a:srgbClr>
                    </a:solidFill>
                  </a:tcPr>
                </a:tc>
              </a:tr>
              <a:tr h="32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     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41000"/>
                      </a:srgbClr>
                    </a:solidFill>
                  </a:tcPr>
                </a:tc>
              </a:tr>
              <a:tr h="32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Mehlich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 3 P  ICP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(ppm)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41000"/>
                      </a:srgbClr>
                    </a:solidFill>
                  </a:tcPr>
                </a:tc>
              </a:tr>
              <a:tr h="32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              SRS-1107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41000"/>
                      </a:srgbClr>
                    </a:solidFill>
                  </a:tcPr>
                </a:tc>
              </a:tr>
              <a:tr h="32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              SRS-1111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41000"/>
                      </a:srgbClr>
                    </a:solidFill>
                  </a:tcPr>
                </a:tc>
              </a:tr>
              <a:tr h="32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              SRS-1113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41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1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0457445"/>
              </p:ext>
            </p:extLst>
          </p:nvPr>
        </p:nvGraphicFramePr>
        <p:xfrm>
          <a:off x="5410200" y="1574279"/>
          <a:ext cx="986042" cy="380999"/>
        </p:xfrm>
        <a:graphic>
          <a:graphicData uri="http://schemas.openxmlformats.org/drawingml/2006/table">
            <a:tbl>
              <a:tblPr/>
              <a:tblGrid>
                <a:gridCol w="986042"/>
              </a:tblGrid>
              <a:tr h="3809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Stdev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1044316" y="5695977"/>
            <a:ext cx="401052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aseline="30000" dirty="0"/>
              <a:t>1</a:t>
            </a:r>
            <a:r>
              <a:rPr lang="en-US" sz="1300" dirty="0"/>
              <a:t> </a:t>
            </a:r>
            <a:r>
              <a:rPr lang="en-US" sz="1300" dirty="0" smtClean="0"/>
              <a:t>Summary statistics based on ALP 2011 data base.</a:t>
            </a:r>
          </a:p>
          <a:p>
            <a:r>
              <a:rPr lang="en-US" sz="1300" baseline="30000" dirty="0" smtClean="0"/>
              <a:t>2</a:t>
            </a:r>
            <a:r>
              <a:rPr lang="en-US" sz="1300" dirty="0" smtClean="0"/>
              <a:t> Uncertainty based on </a:t>
            </a:r>
            <a:r>
              <a:rPr lang="el-GR" sz="1300" b="1" dirty="0" smtClean="0"/>
              <a:t>α</a:t>
            </a:r>
            <a:r>
              <a:rPr lang="en-US" sz="1300" dirty="0" smtClean="0"/>
              <a:t> 0.05 and 3 replications.</a:t>
            </a:r>
            <a:endParaRPr lang="en-US" sz="13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843788"/>
              </p:ext>
            </p:extLst>
          </p:nvPr>
        </p:nvGraphicFramePr>
        <p:xfrm>
          <a:off x="5387717" y="2107678"/>
          <a:ext cx="1018520" cy="3413760"/>
        </p:xfrm>
        <a:graphic>
          <a:graphicData uri="http://schemas.openxmlformats.org/drawingml/2006/table">
            <a:tbl>
              <a:tblPr/>
              <a:tblGrid>
                <a:gridCol w="1018520"/>
              </a:tblGrid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110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7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7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75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110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110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2.0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2.6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2610715"/>
              </p:ext>
            </p:extLst>
          </p:nvPr>
        </p:nvGraphicFramePr>
        <p:xfrm>
          <a:off x="6605667" y="2107678"/>
          <a:ext cx="1524000" cy="3413760"/>
        </p:xfrm>
        <a:graphic>
          <a:graphicData uri="http://schemas.openxmlformats.org/drawingml/2006/table">
            <a:tbl>
              <a:tblPr/>
              <a:tblGrid>
                <a:gridCol w="1524000"/>
              </a:tblGrid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110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</a:tr>
              <a:tr h="367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± 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</a:tr>
              <a:tr h="367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± 2.2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</a:tr>
              <a:tr h="375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± 3.2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110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110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± 4.9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± 6.5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± 2.3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67343" y="706397"/>
            <a:ext cx="326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Intra-Lab Precision P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" name="Group 1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3380778"/>
              </p:ext>
            </p:extLst>
          </p:nvPr>
        </p:nvGraphicFramePr>
        <p:xfrm>
          <a:off x="4016116" y="1574278"/>
          <a:ext cx="1084727" cy="380999"/>
        </p:xfrm>
        <a:graphic>
          <a:graphicData uri="http://schemas.openxmlformats.org/drawingml/2006/table">
            <a:tbl>
              <a:tblPr/>
              <a:tblGrid>
                <a:gridCol w="1084727"/>
              </a:tblGrid>
              <a:tr h="3809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Mean 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6352345"/>
              </p:ext>
            </p:extLst>
          </p:nvPr>
        </p:nvGraphicFramePr>
        <p:xfrm>
          <a:off x="4016117" y="2107678"/>
          <a:ext cx="1094719" cy="3413760"/>
        </p:xfrm>
        <a:graphic>
          <a:graphicData uri="http://schemas.openxmlformats.org/drawingml/2006/table">
            <a:tbl>
              <a:tblPr/>
              <a:tblGrid>
                <a:gridCol w="1094719"/>
              </a:tblGrid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110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7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10.5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7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22.5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75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35.0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110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110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31.4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72.1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16.0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1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2205925"/>
              </p:ext>
            </p:extLst>
          </p:nvPr>
        </p:nvGraphicFramePr>
        <p:xfrm>
          <a:off x="6595673" y="1574279"/>
          <a:ext cx="1524000" cy="381000"/>
        </p:xfrm>
        <a:graphic>
          <a:graphicData uri="http://schemas.openxmlformats.org/drawingml/2006/table">
            <a:tbl>
              <a:tblPr/>
              <a:tblGrid>
                <a:gridCol w="1524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Uncertainty 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026" descr="F:\PC-Lian\Qualcomm\Eudora\attach\agsmallcolortyp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6220588"/>
            <a:ext cx="382588" cy="50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183979" y="6604000"/>
            <a:ext cx="94128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/>
              <a:t>Miller, 2012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xmlns="" val="328683923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8"/>
          <p:cNvSpPr>
            <a:spLocks noChangeShapeType="1"/>
          </p:cNvSpPr>
          <p:nvPr/>
        </p:nvSpPr>
        <p:spPr bwMode="auto">
          <a:xfrm>
            <a:off x="322289" y="1219200"/>
            <a:ext cx="8382000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pic>
        <p:nvPicPr>
          <p:cNvPr id="7" name="Picture 1026" descr="F:\PC-Lian\Qualcomm\Eudora\attach\agsmallcolortyp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813" y="6138446"/>
            <a:ext cx="465592" cy="61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2289" y="1594676"/>
            <a:ext cx="4249711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Method relative uncertainty was calculated (uncertainty/median x 100) and indicates similar extraction methods are not equivalent.  </a:t>
            </a:r>
          </a:p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9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Mehlich</a:t>
            </a: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 (M1) had the lowest    relative uncertainty for P and K.</a:t>
            </a:r>
          </a:p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Micronutrient (B, Zn, </a:t>
            </a:r>
            <a:r>
              <a:rPr lang="en-US" sz="19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Mn</a:t>
            </a: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Cu) uncertainty was generally &gt; 20% for DTPA and M3 methods and 8-12% for the M1 method.</a:t>
            </a:r>
          </a:p>
        </p:txBody>
      </p:sp>
      <p:sp>
        <p:nvSpPr>
          <p:cNvPr id="21" name="Text Box 1027"/>
          <p:cNvSpPr txBox="1">
            <a:spLocks noChangeArrowheads="1"/>
          </p:cNvSpPr>
          <p:nvPr/>
        </p:nvSpPr>
        <p:spPr bwMode="auto">
          <a:xfrm>
            <a:off x="221066" y="131802"/>
            <a:ext cx="40094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 Performance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3609" y="685800"/>
            <a:ext cx="4241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CE9A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Intra-Laboratory Summary - Soils</a:t>
            </a:r>
            <a:endParaRPr lang="en-US" sz="2000" b="1" dirty="0">
              <a:solidFill>
                <a:srgbClr val="CCE9A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3" name="Group 1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4872479"/>
              </p:ext>
            </p:extLst>
          </p:nvPr>
        </p:nvGraphicFramePr>
        <p:xfrm>
          <a:off x="4890540" y="2470778"/>
          <a:ext cx="3546423" cy="3413760"/>
        </p:xfrm>
        <a:graphic>
          <a:graphicData uri="http://schemas.openxmlformats.org/drawingml/2006/table">
            <a:tbl>
              <a:tblPr/>
              <a:tblGrid>
                <a:gridCol w="1641423"/>
                <a:gridCol w="19050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pH (1:1)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± 2.4 %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6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Bray P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(ppm)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± 14 %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6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+mn-cs"/>
                        </a:rPr>
                        <a:t>M1-P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(ppm)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110" charset="-128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± 9 %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6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M3-P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(ppm)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± 15 %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6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X-K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(ppm)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± 11 %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6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M1-K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(ppm)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± 6 %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6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M3-K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(ppm)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± 10 %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6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SOM-LOI (%)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± 12 %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Group 1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0681682"/>
              </p:ext>
            </p:extLst>
          </p:nvPr>
        </p:nvGraphicFramePr>
        <p:xfrm>
          <a:off x="4869305" y="1634549"/>
          <a:ext cx="3567658" cy="768096"/>
        </p:xfrm>
        <a:graphic>
          <a:graphicData uri="http://schemas.openxmlformats.org/drawingml/2006/table">
            <a:tbl>
              <a:tblPr/>
              <a:tblGrid>
                <a:gridCol w="1662658"/>
                <a:gridCol w="1905000"/>
              </a:tblGrid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Analysis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Relative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Uncertainty</a:t>
                      </a:r>
                      <a:endParaRPr kumimoji="0" lang="en-US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5" name="Rectangle 1087"/>
          <p:cNvSpPr>
            <a:spLocks noChangeArrowheads="1"/>
          </p:cNvSpPr>
          <p:nvPr/>
        </p:nvSpPr>
        <p:spPr bwMode="auto">
          <a:xfrm>
            <a:off x="4936761" y="5952302"/>
            <a:ext cx="37338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Based on 45 ALP samples 2009-2012, soil P values &lt; 100 ppm, pH &lt; 7.5, removed.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" name="Picture 24" descr="C:\WINDOWS\Desktop\Notebook Files\Pic1\107-0791_IM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131802"/>
            <a:ext cx="1751577" cy="116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183979" y="6604000"/>
            <a:ext cx="94128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/>
              <a:t>Miller, 2012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xmlns="" val="148021837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38200" y="2459736"/>
            <a:ext cx="2286000" cy="3352800"/>
          </a:xfrm>
          <a:prstGeom prst="rect">
            <a:avLst/>
          </a:prstGeom>
          <a:gradFill>
            <a:gsLst>
              <a:gs pos="78000">
                <a:srgbClr val="FF6600">
                  <a:alpha val="45000"/>
                </a:srgbClr>
              </a:gs>
              <a:gs pos="50000">
                <a:srgbClr val="FFC000">
                  <a:alpha val="56000"/>
                </a:srgbClr>
              </a:gs>
              <a:gs pos="0">
                <a:srgbClr val="00B050">
                  <a:alpha val="49000"/>
                </a:srgbClr>
              </a:gs>
              <a:gs pos="100000">
                <a:srgbClr val="C00000">
                  <a:lumMod val="69000"/>
                  <a:alpha val="4700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Line 1088"/>
          <p:cNvSpPr>
            <a:spLocks noChangeShapeType="1"/>
          </p:cNvSpPr>
          <p:nvPr/>
        </p:nvSpPr>
        <p:spPr bwMode="auto">
          <a:xfrm>
            <a:off x="322289" y="1076793"/>
            <a:ext cx="8382000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pic>
        <p:nvPicPr>
          <p:cNvPr id="7" name="Picture 1026" descr="F:\PC-Lian\Qualcomm\Eudora\attach\agsmallcolortyp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93" y="6248400"/>
            <a:ext cx="405830" cy="5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027"/>
          <p:cNvSpPr txBox="1">
            <a:spLocks noChangeArrowheads="1"/>
          </p:cNvSpPr>
          <p:nvPr/>
        </p:nvSpPr>
        <p:spPr bwMode="auto">
          <a:xfrm>
            <a:off x="221065" y="44970"/>
            <a:ext cx="40094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 Performance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3608" y="598968"/>
            <a:ext cx="4241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Intra-Laboratory Summary - Soils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Rectangle 1087"/>
          <p:cNvSpPr>
            <a:spLocks noChangeArrowheads="1"/>
          </p:cNvSpPr>
          <p:nvPr/>
        </p:nvSpPr>
        <p:spPr bwMode="auto">
          <a:xfrm>
            <a:off x="762002" y="5909594"/>
            <a:ext cx="70104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Based on 50 ALP samples 2009-2012, soil P values &lt; 100 ppm, pH &lt; 7.5, removed.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9906670"/>
              </p:ext>
            </p:extLst>
          </p:nvPr>
        </p:nvGraphicFramePr>
        <p:xfrm>
          <a:off x="838200" y="1654340"/>
          <a:ext cx="7069112" cy="4171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462"/>
                <a:gridCol w="4771650"/>
              </a:tblGrid>
              <a:tr h="7766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Relative Uncertainty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  <a:lumOff val="15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E9AD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Soil Analysis Method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(Ranked low to high)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  <a:lumOff val="15000"/>
                        <a:alpha val="39000"/>
                      </a:schemeClr>
                    </a:solidFill>
                  </a:tcPr>
                </a:tc>
              </a:tr>
              <a:tr h="65196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 – 5 %</a:t>
                      </a:r>
                      <a:endParaRPr lang="en-US" sz="2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 pH, Buffer pH, Saturated Paste %,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 Bray-K, M1-Mg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5000"/>
                        <a:lumOff val="35000"/>
                        <a:alpha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 – 10 %</a:t>
                      </a:r>
                      <a:endParaRPr lang="en-US" sz="2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M1-Ca, M1-K, NO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N-CTA, M1-Mn,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M1-Zn, M3-Al, TOC, M1-P, M3-Ca, M3-Mn 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5000"/>
                        <a:lumOff val="35000"/>
                        <a:alpha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 – 15%</a:t>
                      </a:r>
                      <a:endParaRPr lang="en-US" sz="2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 M3-K, X-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 M3-Mg, X-K, NO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N-Cd, 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 SOM-LOI, X-Mg, M3-Cu, M3-P ICP, Bray-P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5000"/>
                        <a:lumOff val="35000"/>
                        <a:alpha val="81000"/>
                      </a:schemeClr>
                    </a:solidFill>
                  </a:tcPr>
                </a:tc>
              </a:tr>
              <a:tr h="703071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 – 25 %</a:t>
                      </a:r>
                      <a:endParaRPr lang="en-US" sz="2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CEC, TKN, M3-Zn, Clay %, EC,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Bicarb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-P, 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 DTPA-Zn, M3-S, DTPA-Cu 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5000"/>
                        <a:lumOff val="35000"/>
                        <a:alpha val="81000"/>
                      </a:schemeClr>
                    </a:solidFill>
                  </a:tcPr>
                </a:tc>
              </a:tr>
              <a:tr h="66852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25 – 35 %</a:t>
                      </a:r>
                      <a:endParaRPr lang="en-US" sz="2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 M3-Na, Hot W-B,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Extr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. SO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-S, M3-B, 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 SAR, NH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5000"/>
                        <a:lumOff val="35000"/>
                        <a:alpha val="81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0" name="Picture 10" descr="G:\cup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152400"/>
            <a:ext cx="1905000" cy="1279071"/>
          </a:xfrm>
          <a:prstGeom prst="rect">
            <a:avLst/>
          </a:prstGeom>
          <a:noFill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183979" y="6604000"/>
            <a:ext cx="94128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/>
              <a:t>Miller, 2012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xmlns="" val="343016434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PC-Lian\Qualcomm\Eudora\attach\agsmallcolortyp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174" y="6076253"/>
            <a:ext cx="459581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8118057" y="6555047"/>
            <a:ext cx="94128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/>
              <a:t>Miller, 2012</a:t>
            </a:r>
            <a:endParaRPr lang="en-US" sz="1100" b="1" dirty="0"/>
          </a:p>
        </p:txBody>
      </p:sp>
      <p:sp>
        <p:nvSpPr>
          <p:cNvPr id="27654" name="Line 10"/>
          <p:cNvSpPr>
            <a:spLocks noChangeShapeType="1"/>
          </p:cNvSpPr>
          <p:nvPr/>
        </p:nvSpPr>
        <p:spPr bwMode="auto">
          <a:xfrm>
            <a:off x="171655" y="1109588"/>
            <a:ext cx="7489201" cy="0"/>
          </a:xfrm>
          <a:prstGeom prst="line">
            <a:avLst/>
          </a:prstGeom>
          <a:noFill/>
          <a:ln w="38100">
            <a:solidFill>
              <a:schemeClr val="tx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46364" y="1516505"/>
            <a:ext cx="5978236" cy="154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spcAft>
                <a:spcPts val="2400"/>
              </a:spcAft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Laboratory method bias </a:t>
            </a:r>
            <a:r>
              <a:rPr lang="en-US" sz="2000" dirty="0"/>
              <a:t>evaluates soil test consistency between labs,  important to the </a:t>
            </a:r>
            <a:r>
              <a:rPr lang="en-US" sz="2000" dirty="0" smtClean="0"/>
              <a:t>industry. It 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is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evaluated using a 95% confidence limit of the population median. </a:t>
            </a:r>
          </a:p>
        </p:txBody>
      </p:sp>
      <p:pic>
        <p:nvPicPr>
          <p:cNvPr id="154628" name="Picture 4" descr="https://encrypted-tbn0.google.com/images?q=tbn:ANd9GcTlfrgOOLgDTY2qOsQgZJT_X_lpnFWUZ9Q2DOmsgAIhNdkYWc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6397" y="1905000"/>
            <a:ext cx="18954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4630" name="Picture 6" descr="https://encrypted-tbn2.google.com/images?q=tbn:ANd9GcSVNPFY_XQrphJgavmeT9_CA1e-WJpIs7EHEfw3SylDNKHUE-7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18954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399" y="152400"/>
            <a:ext cx="1636919" cy="1143000"/>
          </a:xfrm>
          <a:prstGeom prst="rect">
            <a:avLst/>
          </a:prstGeom>
        </p:spPr>
      </p:pic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171656" y="66443"/>
            <a:ext cx="46490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Laboratory Performance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964" y="620441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Overview 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01772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095025" y="1695471"/>
            <a:ext cx="5105399" cy="4023360"/>
          </a:xfrm>
          <a:prstGeom prst="rect">
            <a:avLst/>
          </a:prstGeom>
          <a:gradFill>
            <a:gsLst>
              <a:gs pos="0">
                <a:srgbClr val="5E9EFF">
                  <a:alpha val="23000"/>
                </a:srgbClr>
              </a:gs>
              <a:gs pos="39999">
                <a:srgbClr val="85C2FF">
                  <a:alpha val="24000"/>
                </a:srgbClr>
              </a:gs>
              <a:gs pos="70000">
                <a:srgbClr val="C4D6EB">
                  <a:alpha val="2100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>
              <a:latin typeface="Arial" pitchFamily="-65" charset="0"/>
              <a:cs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077490" y="6597650"/>
            <a:ext cx="9412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100"/>
              <a:t>Miller, 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047" y="6382885"/>
            <a:ext cx="498508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65" charset="-128"/>
              </a:rPr>
              <a:t>1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65" charset="-128"/>
              </a:rPr>
              <a:t> ALP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65" charset="-128"/>
              </a:rPr>
              <a:t>Data base 2011 Cycle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65" charset="-128"/>
              </a:rPr>
              <a:t>16, lab result plotted low to high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28" name="TextBox 10"/>
          <p:cNvSpPr txBox="1">
            <a:spLocks noChangeArrowheads="1"/>
          </p:cNvSpPr>
          <p:nvPr/>
        </p:nvSpPr>
        <p:spPr bwMode="auto">
          <a:xfrm>
            <a:off x="1450826" y="1812008"/>
            <a:ext cx="9920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en-US" sz="1400" dirty="0"/>
              <a:t>SRS-1111</a:t>
            </a:r>
          </a:p>
          <a:p>
            <a:pPr eaLnBrk="1" hangingPunct="1">
              <a:lnSpc>
                <a:spcPts val="1200"/>
              </a:lnSpc>
            </a:pPr>
            <a:endParaRPr lang="en-US" sz="1400" dirty="0" smtClean="0"/>
          </a:p>
          <a:p>
            <a:pPr eaLnBrk="1" hangingPunct="1">
              <a:lnSpc>
                <a:spcPts val="1200"/>
              </a:lnSpc>
            </a:pPr>
            <a:r>
              <a:rPr lang="en-US" sz="1400" dirty="0" smtClean="0"/>
              <a:t>SRS-1112</a:t>
            </a:r>
            <a:endParaRPr lang="en-US" sz="1400" dirty="0"/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6144348" y="2734835"/>
            <a:ext cx="4603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5400">
                <a:solidFill>
                  <a:srgbClr val="FFFF00"/>
                </a:solidFill>
                <a:latin typeface="Adobe Song Std L" pitchFamily="18" charset="-128"/>
                <a:ea typeface="Adobe Song Std L" pitchFamily="18" charset="-128"/>
              </a:rPr>
              <a:t>}</a:t>
            </a:r>
          </a:p>
        </p:txBody>
      </p:sp>
      <p:sp>
        <p:nvSpPr>
          <p:cNvPr id="17420" name="TextBox 19"/>
          <p:cNvSpPr txBox="1">
            <a:spLocks noChangeArrowheads="1"/>
          </p:cNvSpPr>
          <p:nvPr/>
        </p:nvSpPr>
        <p:spPr bwMode="auto">
          <a:xfrm>
            <a:off x="6176408" y="3734358"/>
            <a:ext cx="4283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C00000"/>
                </a:solidFill>
                <a:latin typeface="Adobe Song Std L" pitchFamily="18" charset="-128"/>
                <a:ea typeface="Adobe Song Std L" pitchFamily="18" charset="-128"/>
              </a:rPr>
              <a:t>}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49505" y="3040092"/>
            <a:ext cx="1925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  <a:cs typeface="Arial" charset="0"/>
              </a:rPr>
              <a:t>154 ± 35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  <a:cs typeface="Arial" charset="0"/>
              </a:rPr>
              <a:t>mg/kg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00548" y="3997152"/>
            <a:ext cx="1782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  <a:cs typeface="Arial" charset="0"/>
              </a:rPr>
              <a:t>88 ± 23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  <a:cs typeface="Arial" charset="0"/>
              </a:rPr>
              <a:t>mg/kg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095026" y="2917091"/>
            <a:ext cx="5101708" cy="646112"/>
          </a:xfrm>
          <a:prstGeom prst="rect">
            <a:avLst/>
          </a:prstGeom>
          <a:solidFill>
            <a:srgbClr val="FFFF00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095027" y="3915278"/>
            <a:ext cx="5092964" cy="563859"/>
          </a:xfrm>
          <a:prstGeom prst="rect">
            <a:avLst/>
          </a:prstGeom>
          <a:solidFill>
            <a:srgbClr val="FF66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309398" y="2133550"/>
            <a:ext cx="137160" cy="13716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309398" y="1836929"/>
            <a:ext cx="137160" cy="13716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52400" y="76200"/>
            <a:ext cx="4360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Laboratory Performance</a:t>
            </a:r>
            <a:endParaRPr lang="en-US" sz="2800" b="1" baseline="300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152400" y="1219200"/>
            <a:ext cx="7239578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2579" y="614894"/>
            <a:ext cx="449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Inter-Lab M3-K Distribution, 2011 </a:t>
            </a:r>
            <a:r>
              <a:rPr lang="en-US" sz="20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2824" name="Picture 8" descr="C:\USB Back-UP\2011\IMG_21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3119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70529357"/>
              </p:ext>
            </p:extLst>
          </p:nvPr>
        </p:nvGraphicFramePr>
        <p:xfrm>
          <a:off x="398333" y="1340277"/>
          <a:ext cx="6080710" cy="4695830"/>
        </p:xfrm>
        <a:graphic>
          <a:graphicData uri="http://schemas.openxmlformats.org/presentationml/2006/ole">
            <p:oleObj spid="_x0000_s162902" name="SPW 12.0 Graph" r:id="rId6" imgW="5446800" imgH="372888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4766" y="2042840"/>
            <a:ext cx="2018501" cy="646331"/>
          </a:xfrm>
          <a:prstGeom prst="rect">
            <a:avLst/>
          </a:prstGeom>
          <a:solidFill>
            <a:schemeClr val="bg2">
              <a:lumMod val="65000"/>
              <a:lumOff val="35000"/>
              <a:alpha val="4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 and 95% </a:t>
            </a:r>
          </a:p>
          <a:p>
            <a:pPr algn="ctr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Confidence Limits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7586" y="5904715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 Number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641509" y="2323706"/>
            <a:ext cx="0" cy="21925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018569" y="1985152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Percentile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98963271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8153400" y="6565917"/>
            <a:ext cx="9412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Miller, 2012</a:t>
            </a:r>
          </a:p>
        </p:txBody>
      </p:sp>
      <p:graphicFrame>
        <p:nvGraphicFramePr>
          <p:cNvPr id="7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1359981"/>
              </p:ext>
            </p:extLst>
          </p:nvPr>
        </p:nvGraphicFramePr>
        <p:xfrm>
          <a:off x="3886200" y="1829777"/>
          <a:ext cx="5099569" cy="4064976"/>
        </p:xfrm>
        <a:graphic>
          <a:graphicData uri="http://schemas.openxmlformats.org/drawingml/2006/table">
            <a:tbl>
              <a:tblPr/>
              <a:tblGrid>
                <a:gridCol w="1828800"/>
                <a:gridCol w="1143000"/>
                <a:gridCol w="990600"/>
                <a:gridCol w="1137169"/>
              </a:tblGrid>
              <a:tr h="498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ＭＳ Ｐゴシック" pitchFamily="-65" charset="-128"/>
                          <a:cs typeface="Arial" pitchFamily="34" charset="0"/>
                        </a:rPr>
                        <a:t>Soil Test</a:t>
                      </a: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E48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ＭＳ Ｐゴシック" pitchFamily="-65" charset="-128"/>
                          <a:cs typeface="Arial" pitchFamily="34" charset="0"/>
                        </a:rPr>
                        <a:t>Soil SRS-1109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5000"/>
                        <a:lumOff val="3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E48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</a:endParaRP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E48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</a:endParaRP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</a:endParaRP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E4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Median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E4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95% CL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E4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Labs &gt; CL</a:t>
                      </a:r>
                      <a:r>
                        <a:rPr kumimoji="0" lang="en-US" sz="1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E4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E48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</a:endParaRP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2748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pH (1:1) 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H</a:t>
                      </a:r>
                      <a:r>
                        <a:rPr kumimoji="0" lang="en-US" sz="1600" b="1" i="0" u="none" strike="noStrike" kern="1200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2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O</a:t>
                      </a:r>
                      <a:endParaRPr kumimoji="0" lang="en-US" sz="1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  <a:cs typeface="+mn-cs"/>
                      </a:endParaRP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7.40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0.21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</a:endParaRP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16 %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3963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Bray P 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(ppm)</a:t>
                      </a: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35.7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14.5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11 %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2901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M1-P 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(ppm)</a:t>
                      </a: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30.0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5.2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11 %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3963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M3-P ICP 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(ppm)</a:t>
                      </a: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42.8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16.0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10 %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1520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X-K 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(ppm)</a:t>
                      </a:r>
                      <a:endParaRPr kumimoji="0" lang="en-US" sz="1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  <a:cs typeface="+mn-cs"/>
                      </a:endParaRP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160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30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21 %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21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M3-K 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(ppm)</a:t>
                      </a:r>
                      <a:endParaRPr kumimoji="0" lang="en-US" sz="1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  <a:cs typeface="+mn-cs"/>
                      </a:endParaRP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162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38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10 %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2738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DTPA-Zn 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(ppm)</a:t>
                      </a: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0.40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0.19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8.5 %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2585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SOM-LOI 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(%)</a:t>
                      </a: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4.1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1.4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8.3 %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357" name="TextBox 1"/>
          <p:cNvSpPr txBox="1">
            <a:spLocks noChangeArrowheads="1"/>
          </p:cNvSpPr>
          <p:nvPr/>
        </p:nvSpPr>
        <p:spPr bwMode="auto">
          <a:xfrm>
            <a:off x="3755871" y="5894753"/>
            <a:ext cx="37449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0" baseline="30000" dirty="0"/>
              <a:t>1</a:t>
            </a:r>
            <a:r>
              <a:rPr lang="en-US" sz="1400" b="0" dirty="0"/>
              <a:t> Lab </a:t>
            </a:r>
            <a:r>
              <a:rPr lang="en-US" sz="1400" b="0" dirty="0" smtClean="0"/>
              <a:t>bias based on 95% Confidence Limits. </a:t>
            </a:r>
            <a:endParaRPr lang="en-US" sz="1400" b="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2400" y="76200"/>
            <a:ext cx="4360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Laboratory Performance</a:t>
            </a:r>
            <a:endParaRPr lang="en-US" sz="2800" b="1" baseline="300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579" y="614894"/>
            <a:ext cx="4253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 Proficiency Soil SRS-1109 </a:t>
            </a:r>
            <a:r>
              <a:rPr lang="en-US" sz="20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b="1" baseline="30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152401" y="1143000"/>
            <a:ext cx="7467599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13675"/>
            <a:ext cx="1893864" cy="1262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310088"/>
            <a:ext cx="2057400" cy="1477108"/>
          </a:xfrm>
          <a:prstGeom prst="rect">
            <a:avLst/>
          </a:prstGeom>
        </p:spPr>
      </p:pic>
      <p:sp>
        <p:nvSpPr>
          <p:cNvPr id="13" name="Rectangle 12" descr="White Marble"/>
          <p:cNvSpPr>
            <a:spLocks noChangeArrowheads="1"/>
          </p:cNvSpPr>
          <p:nvPr/>
        </p:nvSpPr>
        <p:spPr bwMode="auto">
          <a:xfrm>
            <a:off x="152400" y="1676400"/>
            <a:ext cx="3352800" cy="40555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ts val="2400"/>
              </a:lnSpc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For Cycle 14, 16% of 46 labs provided pH results exceeding the 95% confidence limits of        7.40 ± 0.21 units. </a:t>
            </a:r>
          </a:p>
          <a:p>
            <a:pPr>
              <a:lnSpc>
                <a:spcPts val="2400"/>
              </a:lnSpc>
              <a:spcAft>
                <a:spcPts val="600"/>
              </a:spcAft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</a:endParaRPr>
          </a:p>
          <a:p>
            <a:pPr>
              <a:lnSpc>
                <a:spcPts val="2400"/>
              </a:lnSpc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For M3-K 10% of 26 labs provided results exceeding  95% CL of 162 ± 38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ppm </a:t>
            </a: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</a:endParaRPr>
          </a:p>
          <a:p>
            <a:pPr>
              <a:lnSpc>
                <a:spcPts val="2100"/>
              </a:lnSpc>
              <a:spcAft>
                <a:spcPts val="600"/>
              </a:spcAft>
              <a:defRPr/>
            </a:pPr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</a:endParaRPr>
          </a:p>
          <a:p>
            <a:pPr>
              <a:lnSpc>
                <a:spcPts val="2100"/>
              </a:lnSpc>
              <a:spcAft>
                <a:spcPts val="600"/>
              </a:spcAft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</a:endParaRPr>
          </a:p>
          <a:p>
            <a:pPr>
              <a:lnSpc>
                <a:spcPts val="2100"/>
              </a:lnSpc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 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97665" y="6232684"/>
            <a:ext cx="28839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Soil </a:t>
            </a: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SRS-1109 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was </a:t>
            </a: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a fine sandy loam 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collected </a:t>
            </a: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from Cassia, </a:t>
            </a:r>
            <a:r>
              <a:rPr lang="en-US" sz="1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Cty</a:t>
            </a: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 ID.  </a:t>
            </a: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08842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356129" y="1690708"/>
            <a:ext cx="5636788" cy="3429000"/>
          </a:xfrm>
          <a:prstGeom prst="rect">
            <a:avLst/>
          </a:prstGeom>
          <a:gradFill>
            <a:gsLst>
              <a:gs pos="0">
                <a:schemeClr val="accent4">
                  <a:lumMod val="25000"/>
                  <a:alpha val="11000"/>
                </a:schemeClr>
              </a:gs>
              <a:gs pos="70000">
                <a:schemeClr val="bg2">
                  <a:lumMod val="85000"/>
                  <a:lumOff val="15000"/>
                  <a:alpha val="59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 Box 1027"/>
          <p:cNvSpPr txBox="1">
            <a:spLocks noChangeArrowheads="1"/>
          </p:cNvSpPr>
          <p:nvPr/>
        </p:nvSpPr>
        <p:spPr bwMode="auto">
          <a:xfrm>
            <a:off x="304800" y="152399"/>
            <a:ext cx="46490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Laboratory Performance</a:t>
            </a:r>
          </a:p>
        </p:txBody>
      </p:sp>
      <p:sp>
        <p:nvSpPr>
          <p:cNvPr id="3" name="Line 1088"/>
          <p:cNvSpPr>
            <a:spLocks noChangeShapeType="1"/>
          </p:cNvSpPr>
          <p:nvPr/>
        </p:nvSpPr>
        <p:spPr bwMode="auto">
          <a:xfrm>
            <a:off x="243020" y="1281602"/>
            <a:ext cx="8382000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343" y="706397"/>
            <a:ext cx="33329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Box Whisker Plot X-K </a:t>
            </a:r>
            <a:r>
              <a:rPr lang="en-US" sz="22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2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" name="Picture 6" descr="C:\Users\Bob\Pictures\Lab Pics\Valley-Tech Pics\120CANON\pH Me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00779" y="38853"/>
            <a:ext cx="1039091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5015" y="4191000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SRS-1202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64419" y="3793571"/>
            <a:ext cx="857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SRS-1111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35015" y="3352800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SRS-1204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30179" y="2955372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SRS-1203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28929" y="2498172"/>
            <a:ext cx="880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SRS-1106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28930" y="2040972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SRS-1205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1604" y="4648200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SRS-1013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1721" y="3198228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Soil ID</a:t>
            </a:r>
            <a:endParaRPr lang="en-US" sz="1600" b="1" dirty="0"/>
          </a:p>
        </p:txBody>
      </p:sp>
      <p:pic>
        <p:nvPicPr>
          <p:cNvPr id="182274" name="Picture 2" descr="http://www.cartage.org.lb/en/themes/sciences/chemistry/analyticalchemistry/methodsinstrumentation/Spectroscopy/Atomicabsorption/AA_P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8063"/>
            <a:ext cx="1873174" cy="138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161134" y="6400800"/>
            <a:ext cx="4350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0" baseline="30000" dirty="0"/>
              <a:t>1</a:t>
            </a:r>
            <a:r>
              <a:rPr lang="en-US" sz="1400" b="0" dirty="0"/>
              <a:t> </a:t>
            </a:r>
            <a:r>
              <a:rPr lang="en-US" sz="1400" b="0" dirty="0" smtClean="0"/>
              <a:t>Seven ALP soils sorted low to high K, 2010-2012. </a:t>
            </a:r>
            <a:endParaRPr lang="en-US" sz="1400" b="0" dirty="0"/>
          </a:p>
        </p:txBody>
      </p:sp>
      <p:sp>
        <p:nvSpPr>
          <p:cNvPr id="4" name="Rectangle 3"/>
          <p:cNvSpPr/>
          <p:nvPr/>
        </p:nvSpPr>
        <p:spPr>
          <a:xfrm>
            <a:off x="7259028" y="1456941"/>
            <a:ext cx="19812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http://www.cartage.org</a:t>
            </a:r>
            <a:r>
              <a:rPr lang="en-US" sz="600" dirty="0" smtClean="0"/>
              <a:t>.</a:t>
            </a:r>
            <a:endParaRPr lang="en-US" sz="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70525671"/>
              </p:ext>
            </p:extLst>
          </p:nvPr>
        </p:nvGraphicFramePr>
        <p:xfrm>
          <a:off x="1064640" y="1250784"/>
          <a:ext cx="6211301" cy="4690289"/>
        </p:xfrm>
        <a:graphic>
          <a:graphicData uri="http://schemas.openxmlformats.org/presentationml/2006/ole">
            <p:oleObj spid="_x0000_s182306" name="SPW 12.0 Graph" r:id="rId7" imgW="4880880" imgH="3685680" progId="">
              <p:embed/>
            </p:oleObj>
          </a:graphicData>
        </a:graphic>
      </p:graphicFrame>
      <p:sp>
        <p:nvSpPr>
          <p:cNvPr id="20" name="Rounded Rectangle 19"/>
          <p:cNvSpPr/>
          <p:nvPr/>
        </p:nvSpPr>
        <p:spPr bwMode="auto">
          <a:xfrm>
            <a:off x="6113713" y="4495800"/>
            <a:ext cx="2511307" cy="1414743"/>
          </a:xfrm>
          <a:prstGeom prst="roundRect">
            <a:avLst/>
          </a:prstGeom>
          <a:gradFill>
            <a:gsLst>
              <a:gs pos="0">
                <a:schemeClr val="accent4">
                  <a:lumMod val="25000"/>
                  <a:alpha val="73000"/>
                </a:schemeClr>
              </a:gs>
              <a:gs pos="70000">
                <a:srgbClr val="800000">
                  <a:alpha val="93725"/>
                  <a:lumMod val="53000"/>
                </a:srgbClr>
              </a:gs>
            </a:gsLst>
            <a:lin ang="5400000" scaled="0"/>
          </a:gra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srgbClr val="C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95% CL are 20% -40% of the median for soils with &lt; 150 ppm K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420038"/>
            <a:ext cx="2057399" cy="584775"/>
          </a:xfrm>
          <a:prstGeom prst="rect">
            <a:avLst/>
          </a:prstGeom>
          <a:solidFill>
            <a:schemeClr val="bg2">
              <a:lumMod val="95000"/>
              <a:lumOff val="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 25</a:t>
            </a:r>
            <a:r>
              <a:rPr lang="en-US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75</a:t>
            </a:r>
            <a:r>
              <a:rPr lang="en-US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Whisker 5</a:t>
            </a:r>
            <a:r>
              <a:rPr lang="en-US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95</a:t>
            </a:r>
            <a:r>
              <a:rPr lang="en-US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8153400" y="6565917"/>
            <a:ext cx="9412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Miller, 2012</a:t>
            </a:r>
          </a:p>
        </p:txBody>
      </p:sp>
    </p:spTree>
    <p:extLst>
      <p:ext uri="{BB962C8B-B14F-4D97-AF65-F5344CB8AC3E}">
        <p14:creationId xmlns:p14="http://schemas.microsoft.com/office/powerpoint/2010/main" xmlns="" val="311192059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218901" y="1731444"/>
            <a:ext cx="5636788" cy="3429000"/>
          </a:xfrm>
          <a:prstGeom prst="rect">
            <a:avLst/>
          </a:prstGeom>
          <a:gradFill>
            <a:gsLst>
              <a:gs pos="0">
                <a:schemeClr val="accent4">
                  <a:lumMod val="25000"/>
                  <a:alpha val="11000"/>
                </a:schemeClr>
              </a:gs>
              <a:gs pos="70000">
                <a:schemeClr val="bg2">
                  <a:lumMod val="85000"/>
                  <a:lumOff val="15000"/>
                  <a:alpha val="59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 Box 1027"/>
          <p:cNvSpPr txBox="1">
            <a:spLocks noChangeArrowheads="1"/>
          </p:cNvSpPr>
          <p:nvPr/>
        </p:nvSpPr>
        <p:spPr bwMode="auto">
          <a:xfrm>
            <a:off x="304800" y="152399"/>
            <a:ext cx="46490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Laboratory Performance</a:t>
            </a:r>
          </a:p>
        </p:txBody>
      </p:sp>
      <p:sp>
        <p:nvSpPr>
          <p:cNvPr id="3" name="Line 1088"/>
          <p:cNvSpPr>
            <a:spLocks noChangeShapeType="1"/>
          </p:cNvSpPr>
          <p:nvPr/>
        </p:nvSpPr>
        <p:spPr bwMode="auto">
          <a:xfrm>
            <a:off x="304800" y="1295400"/>
            <a:ext cx="8382000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343" y="706397"/>
            <a:ext cx="35699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Box Whisker Plot M3-P </a:t>
            </a:r>
            <a:r>
              <a:rPr lang="en-US" sz="22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2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" name="Picture 6" descr="C:\Users\Bob\Pictures\Lab Pics\Valley-Tech Pics\120CANON\pH Me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176743"/>
            <a:ext cx="1039091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3593" y="4111151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SRS-1202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06420" y="3581397"/>
            <a:ext cx="868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SRS-1114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59517" y="3077180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SRS-1204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63446" y="2514597"/>
            <a:ext cx="880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SRS-1101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70931" y="2025048"/>
            <a:ext cx="880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SRS-0911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70930" y="4571997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SRS-1013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07332" y="3220011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Soil ID</a:t>
            </a:r>
            <a:endParaRPr lang="en-US" sz="1600" b="1" dirty="0"/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30932" y="6321810"/>
            <a:ext cx="4042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0" baseline="30000" dirty="0"/>
              <a:t>1</a:t>
            </a:r>
            <a:r>
              <a:rPr lang="en-US" sz="1400" b="0" dirty="0"/>
              <a:t> </a:t>
            </a:r>
            <a:r>
              <a:rPr lang="en-US" sz="1400" b="0" dirty="0" smtClean="0"/>
              <a:t>Six ALP Soils sorted low to high K, 2009-2012. </a:t>
            </a:r>
            <a:endParaRPr lang="en-US" sz="1400" b="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5090233"/>
              </p:ext>
            </p:extLst>
          </p:nvPr>
        </p:nvGraphicFramePr>
        <p:xfrm>
          <a:off x="914400" y="1107288"/>
          <a:ext cx="6289533" cy="4836312"/>
        </p:xfrm>
        <a:graphic>
          <a:graphicData uri="http://schemas.openxmlformats.org/presentationml/2006/ole">
            <p:oleObj spid="_x0000_s183326" name="SPW 12.0 Graph" r:id="rId6" imgW="4880880" imgH="3635640" progId="">
              <p:embed/>
            </p:oleObj>
          </a:graphicData>
        </a:graphic>
      </p:graphicFrame>
      <p:sp>
        <p:nvSpPr>
          <p:cNvPr id="20" name="Rounded Rectangle 19"/>
          <p:cNvSpPr/>
          <p:nvPr/>
        </p:nvSpPr>
        <p:spPr bwMode="auto">
          <a:xfrm>
            <a:off x="5867400" y="4571999"/>
            <a:ext cx="2895600" cy="1176890"/>
          </a:xfrm>
          <a:prstGeom prst="roundRect">
            <a:avLst/>
          </a:prstGeom>
          <a:gradFill>
            <a:gsLst>
              <a:gs pos="0">
                <a:srgbClr val="003300">
                  <a:alpha val="72941"/>
                </a:srgbClr>
              </a:gs>
              <a:gs pos="70000">
                <a:srgbClr val="006600">
                  <a:alpha val="93725"/>
                  <a:lumMod val="68000"/>
                </a:srgbClr>
              </a:gs>
            </a:gsLst>
            <a:lin ang="5400000" scaled="0"/>
          </a:gra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38100" dir="2700000" sx="102000" sy="102000" algn="tl" rotWithShape="0">
              <a:srgbClr val="0066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Box and 95% CL widen with increased M3-P concentrations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8153400" y="6565917"/>
            <a:ext cx="9412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Miller, 2012</a:t>
            </a:r>
          </a:p>
        </p:txBody>
      </p:sp>
    </p:spTree>
    <p:extLst>
      <p:ext uri="{BB962C8B-B14F-4D97-AF65-F5344CB8AC3E}">
        <p14:creationId xmlns:p14="http://schemas.microsoft.com/office/powerpoint/2010/main" xmlns="" val="386943436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8153400" y="6565917"/>
            <a:ext cx="9412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Miller, 2012</a:t>
            </a:r>
          </a:p>
        </p:txBody>
      </p:sp>
      <p:graphicFrame>
        <p:nvGraphicFramePr>
          <p:cNvPr id="7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4638932"/>
              </p:ext>
            </p:extLst>
          </p:nvPr>
        </p:nvGraphicFramePr>
        <p:xfrm>
          <a:off x="3886200" y="1851056"/>
          <a:ext cx="5105401" cy="3721341"/>
        </p:xfrm>
        <a:graphic>
          <a:graphicData uri="http://schemas.openxmlformats.org/drawingml/2006/table">
            <a:tbl>
              <a:tblPr/>
              <a:tblGrid>
                <a:gridCol w="1828800"/>
                <a:gridCol w="990600"/>
                <a:gridCol w="1066800"/>
                <a:gridCol w="1219201"/>
              </a:tblGrid>
              <a:tr h="520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ＭＳ Ｐゴシック" pitchFamily="-65" charset="-128"/>
                          <a:cs typeface="Arial" pitchFamily="34" charset="0"/>
                        </a:rPr>
                        <a:t>Soil Test</a:t>
                      </a: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E48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ＭＳ Ｐゴシック" pitchFamily="-65" charset="-128"/>
                          <a:cs typeface="Arial" pitchFamily="34" charset="0"/>
                        </a:rPr>
                        <a:t>Soil SRS-1111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5000"/>
                        <a:lumOff val="3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ＭＳ Ｐゴシック" pitchFamily="-65" charset="-128"/>
                        <a:cs typeface="Arial" pitchFamily="34" charset="0"/>
                      </a:endParaRP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5000"/>
                        <a:lumOff val="3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ＭＳ Ｐゴシック" pitchFamily="-65" charset="-128"/>
                        <a:cs typeface="Arial" pitchFamily="34" charset="0"/>
                      </a:endParaRP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5000"/>
                        <a:lumOff val="35000"/>
                        <a:alpha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</a:endParaRP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E4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Median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E4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95% CL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E4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Labs &gt; CL </a:t>
                      </a:r>
                      <a:r>
                        <a:rPr kumimoji="0" lang="en-US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E4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  <a:tr h="3963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pH (1:1) 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H</a:t>
                      </a:r>
                      <a:r>
                        <a:rPr kumimoji="0" lang="en-US" sz="1600" b="1" i="0" u="none" strike="noStrike" kern="1200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2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O</a:t>
                      </a: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5.58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0.23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19 %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  <a:tr h="3963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Bray P 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(ppm)</a:t>
                      </a: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67.3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14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17 %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  <a:tr h="2901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M1-P 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(ppm)</a:t>
                      </a: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22.1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13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0 %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  <a:tr h="3963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M3-P ICP 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(ppm)</a:t>
                      </a: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72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22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19 %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  <a:tr h="33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X-K 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(ppm)</a:t>
                      </a:r>
                      <a:endParaRPr kumimoji="0" lang="en-US" sz="1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  <a:cs typeface="+mn-cs"/>
                      </a:endParaRP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83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40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4 %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  <a:tr h="4268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M3-K 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(ppm)</a:t>
                      </a:r>
                      <a:endParaRPr kumimoji="0" lang="en-US" sz="1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  <a:cs typeface="+mn-cs"/>
                      </a:endParaRP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88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23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16 %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  <a:tr h="3603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SOM-LOI 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(%)</a:t>
                      </a: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0.81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0.35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11 %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357" name="TextBox 1"/>
          <p:cNvSpPr txBox="1">
            <a:spLocks noChangeArrowheads="1"/>
          </p:cNvSpPr>
          <p:nvPr/>
        </p:nvSpPr>
        <p:spPr bwMode="auto">
          <a:xfrm>
            <a:off x="3873706" y="5596935"/>
            <a:ext cx="49487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0" baseline="30000" dirty="0"/>
              <a:t>1</a:t>
            </a:r>
            <a:r>
              <a:rPr lang="en-US" sz="1400" b="0" dirty="0"/>
              <a:t> </a:t>
            </a:r>
            <a:r>
              <a:rPr lang="en-US" sz="1400" b="0" dirty="0" smtClean="0"/>
              <a:t>Percent of laboratories exceeding 95% confidence limits. </a:t>
            </a:r>
            <a:endParaRPr lang="en-US" sz="1400" b="0" dirty="0"/>
          </a:p>
        </p:txBody>
      </p:sp>
      <p:sp>
        <p:nvSpPr>
          <p:cNvPr id="9" name="Rectangle 12" descr="White Marble"/>
          <p:cNvSpPr>
            <a:spLocks noChangeArrowheads="1"/>
          </p:cNvSpPr>
          <p:nvPr/>
        </p:nvSpPr>
        <p:spPr bwMode="auto">
          <a:xfrm>
            <a:off x="197716" y="1676400"/>
            <a:ext cx="3307484" cy="40555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ts val="2400"/>
              </a:lnSpc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For Cycle 16, 19% of 46 labs provided pH results exceeding the 95% confidence limits of       5.58 ± 0.23 units. </a:t>
            </a:r>
          </a:p>
          <a:p>
            <a:pPr>
              <a:lnSpc>
                <a:spcPts val="2400"/>
              </a:lnSpc>
              <a:spcAft>
                <a:spcPts val="600"/>
              </a:spcAft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</a:endParaRPr>
          </a:p>
          <a:p>
            <a:pPr>
              <a:lnSpc>
                <a:spcPts val="2400"/>
              </a:lnSpc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For M3-K 16% of 25 labs provided results exceeding the 95% CL of 88 ± 23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ppm </a:t>
            </a: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</a:endParaRPr>
          </a:p>
          <a:p>
            <a:pPr>
              <a:lnSpc>
                <a:spcPts val="2100"/>
              </a:lnSpc>
              <a:spcAft>
                <a:spcPts val="600"/>
              </a:spcAft>
              <a:defRPr/>
            </a:pPr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</a:endParaRPr>
          </a:p>
          <a:p>
            <a:pPr>
              <a:lnSpc>
                <a:spcPts val="2100"/>
              </a:lnSpc>
              <a:spcAft>
                <a:spcPts val="600"/>
              </a:spcAft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</a:endParaRPr>
          </a:p>
          <a:p>
            <a:pPr>
              <a:lnSpc>
                <a:spcPts val="2100"/>
              </a:lnSpc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 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</a:endParaRPr>
          </a:p>
        </p:txBody>
      </p:sp>
      <p:pic>
        <p:nvPicPr>
          <p:cNvPr id="13359" name="Picture 15" descr="IMG_087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46" y="5257800"/>
            <a:ext cx="1995921" cy="14541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2400" y="76200"/>
            <a:ext cx="4360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Laboratory Performance</a:t>
            </a:r>
            <a:endParaRPr lang="en-US" sz="2800" b="1" baseline="300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579" y="614894"/>
            <a:ext cx="4082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 Proficiency Soil SRS-1111 </a:t>
            </a:r>
            <a:r>
              <a:rPr lang="en-US" sz="20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b="1" baseline="30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b="1" baseline="30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152401" y="1143000"/>
            <a:ext cx="7467599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154549"/>
            <a:ext cx="2057400" cy="137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7665" y="6232684"/>
            <a:ext cx="2883933" cy="464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Soil SRS-1111 was a sandy loam collected </a:t>
            </a: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from Lee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Cty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, AL.  </a:t>
            </a:r>
          </a:p>
        </p:txBody>
      </p:sp>
    </p:spTree>
    <p:extLst>
      <p:ext uri="{BB962C8B-B14F-4D97-AF65-F5344CB8AC3E}">
        <p14:creationId xmlns:p14="http://schemas.microsoft.com/office/powerpoint/2010/main" xmlns="" val="421875033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7"/>
          <p:cNvSpPr txBox="1">
            <a:spLocks noChangeArrowheads="1"/>
          </p:cNvSpPr>
          <p:nvPr/>
        </p:nvSpPr>
        <p:spPr bwMode="auto">
          <a:xfrm>
            <a:off x="304800" y="152399"/>
            <a:ext cx="46490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Laboratory Performance</a:t>
            </a:r>
          </a:p>
        </p:txBody>
      </p:sp>
      <p:sp>
        <p:nvSpPr>
          <p:cNvPr id="3" name="Line 1088"/>
          <p:cNvSpPr>
            <a:spLocks noChangeShapeType="1"/>
          </p:cNvSpPr>
          <p:nvPr/>
        </p:nvSpPr>
        <p:spPr bwMode="auto">
          <a:xfrm>
            <a:off x="304800" y="1295400"/>
            <a:ext cx="8382000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343" y="706397"/>
            <a:ext cx="58096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Secondary Methods </a:t>
            </a:r>
            <a:r>
              <a:rPr lang="en-US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Confidence Limits </a:t>
            </a:r>
            <a:r>
              <a:rPr lang="en-US" sz="22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200" b="1" baseline="30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917658" y="5788153"/>
            <a:ext cx="46950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0" baseline="30000" dirty="0"/>
              <a:t>1</a:t>
            </a:r>
            <a:r>
              <a:rPr lang="en-US" sz="1400" b="0" dirty="0"/>
              <a:t> </a:t>
            </a:r>
            <a:r>
              <a:rPr lang="en-US" sz="1400" b="0" dirty="0" smtClean="0"/>
              <a:t>Percent of laboratories exceeding 95% CL, 2011-2012. </a:t>
            </a:r>
            <a:endParaRPr lang="en-US" sz="1400" b="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153400" y="6565917"/>
            <a:ext cx="9412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Miller, 2012</a:t>
            </a:r>
          </a:p>
        </p:txBody>
      </p:sp>
      <p:graphicFrame>
        <p:nvGraphicFramePr>
          <p:cNvPr id="14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312851"/>
              </p:ext>
            </p:extLst>
          </p:nvPr>
        </p:nvGraphicFramePr>
        <p:xfrm>
          <a:off x="3917659" y="1752600"/>
          <a:ext cx="4953000" cy="4028030"/>
        </p:xfrm>
        <a:graphic>
          <a:graphicData uri="http://schemas.openxmlformats.org/drawingml/2006/table">
            <a:tbl>
              <a:tblPr/>
              <a:tblGrid>
                <a:gridCol w="1651000"/>
                <a:gridCol w="1729619"/>
                <a:gridCol w="1572381"/>
              </a:tblGrid>
              <a:tr h="4778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E4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Soil Test</a:t>
                      </a: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E4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SRS-1106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E4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SRS-1204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</a:tr>
              <a:tr h="4354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 pH (1:1) </a:t>
                      </a:r>
                      <a:r>
                        <a:rPr kumimoji="0" 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CaCl2</a:t>
                      </a: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5000"/>
                        <a:lumOff val="3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6.24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0.11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4.46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0.15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  <a:tr h="4354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 Sikora </a:t>
                      </a:r>
                      <a:r>
                        <a:rPr kumimoji="0" lang="en-US" sz="19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Buf</a:t>
                      </a: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.</a:t>
                      </a:r>
                      <a:endParaRPr kumimoji="0" lang="en-US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  <a:cs typeface="+mn-cs"/>
                      </a:endParaRP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5000"/>
                        <a:lumOff val="3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7.37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0.12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6.36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 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0.40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  <a:tr h="435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 NO</a:t>
                      </a:r>
                      <a:r>
                        <a:rPr kumimoji="0" lang="en-US" sz="1900" b="1" i="0" u="none" strike="noStrike" kern="1200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3</a:t>
                      </a: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-N 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(ppm)</a:t>
                      </a: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5000"/>
                        <a:lumOff val="3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36.5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4.6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0.9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0.9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  <a:tr h="435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 Al-</a:t>
                      </a:r>
                      <a:r>
                        <a:rPr kumimoji="0" lang="en-US" sz="19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KCl</a:t>
                      </a: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(ppm)</a:t>
                      </a: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5000"/>
                        <a:lumOff val="3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4.2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5.5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108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10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  <a:tr h="435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 M1-Zn 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(ppm)</a:t>
                      </a:r>
                      <a:endParaRPr kumimoji="0" lang="en-US" sz="1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  <a:cs typeface="+mn-cs"/>
                      </a:endParaRP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5000"/>
                        <a:lumOff val="3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2.6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1.5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0.38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0.24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  <a:tr h="468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 M3-Zn 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(ppm)</a:t>
                      </a:r>
                      <a:endParaRPr kumimoji="0" lang="en-US" sz="1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  <a:cs typeface="+mn-cs"/>
                      </a:endParaRP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5000"/>
                        <a:lumOff val="3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3.2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0.7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0.52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0.49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  <a:tr h="468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 M3-B 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(ppm)</a:t>
                      </a:r>
                      <a:endParaRPr kumimoji="0" lang="en-US" sz="1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  <a:cs typeface="+mn-cs"/>
                      </a:endParaRP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5000"/>
                        <a:lumOff val="3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0.62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0.40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0.22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0.20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  <a:tr h="435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 HTW-B 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(ppm)</a:t>
                      </a: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5000"/>
                        <a:lumOff val="3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0.52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0.26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0.26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±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0.14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2" descr="White Marble"/>
          <p:cNvSpPr>
            <a:spLocks noChangeArrowheads="1"/>
          </p:cNvSpPr>
          <p:nvPr/>
        </p:nvSpPr>
        <p:spPr bwMode="auto">
          <a:xfrm>
            <a:off x="197716" y="1676400"/>
            <a:ext cx="3459884" cy="32733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ts val="2400"/>
              </a:lnSpc>
              <a:spcAft>
                <a:spcPts val="600"/>
              </a:spcAft>
              <a:defRPr/>
            </a:pPr>
            <a:r>
              <a:rPr lang="en-US" sz="1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Confidence limits for salt pH were superior to water </a:t>
            </a:r>
            <a:r>
              <a:rPr lang="en-US" sz="19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pH.</a:t>
            </a:r>
            <a:r>
              <a:rPr lang="en-US" sz="1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  Sikora Buffer pH CL vary by soil.  </a:t>
            </a:r>
          </a:p>
          <a:p>
            <a:pPr>
              <a:lnSpc>
                <a:spcPts val="2000"/>
              </a:lnSpc>
              <a:spcAft>
                <a:spcPts val="600"/>
              </a:spcAft>
              <a:defRPr/>
            </a:pPr>
            <a:endParaRPr lang="en-US" sz="19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</a:endParaRPr>
          </a:p>
          <a:p>
            <a:pPr>
              <a:lnSpc>
                <a:spcPts val="2400"/>
              </a:lnSpc>
              <a:spcAft>
                <a:spcPts val="600"/>
              </a:spcAft>
              <a:defRPr/>
            </a:pPr>
            <a:r>
              <a:rPr lang="en-US" sz="1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NO</a:t>
            </a:r>
            <a:r>
              <a:rPr lang="en-US" sz="1900" baseline="-2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3</a:t>
            </a:r>
            <a:r>
              <a:rPr lang="en-US" sz="1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-N CL increase near the MDL.  Generally CL for micronutrients range from 25 to 50% of median, increase to 100% near MDL.</a:t>
            </a:r>
            <a:endParaRPr lang="en-US" sz="19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152399"/>
            <a:ext cx="1981200" cy="132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5332441"/>
            <a:ext cx="2057400" cy="137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38400" y="6379181"/>
            <a:ext cx="288393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MDL – Method Detection Limit.  </a:t>
            </a: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73933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PC-Lian\Qualcomm\Eudora\attach\agsmallcolortyp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174" y="6076253"/>
            <a:ext cx="459581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8118057" y="6555047"/>
            <a:ext cx="94128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/>
              <a:t>Miller, 2012</a:t>
            </a:r>
            <a:endParaRPr lang="en-US" sz="1100" b="1" dirty="0"/>
          </a:p>
        </p:txBody>
      </p:sp>
      <p:sp>
        <p:nvSpPr>
          <p:cNvPr id="27654" name="Line 10"/>
          <p:cNvSpPr>
            <a:spLocks noChangeShapeType="1"/>
          </p:cNvSpPr>
          <p:nvPr/>
        </p:nvSpPr>
        <p:spPr bwMode="auto">
          <a:xfrm>
            <a:off x="144174" y="1371600"/>
            <a:ext cx="7489201" cy="0"/>
          </a:xfrm>
          <a:prstGeom prst="line">
            <a:avLst/>
          </a:prstGeom>
          <a:noFill/>
          <a:ln w="38100">
            <a:solidFill>
              <a:schemeClr val="tx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3964" y="620441"/>
            <a:ext cx="2887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Measurement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5562600" y="1981200"/>
            <a:ext cx="2171700" cy="1093304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2075">
            <a:solidFill>
              <a:srgbClr val="996633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3298825" y="1981200"/>
            <a:ext cx="2095500" cy="1093304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2075">
            <a:solidFill>
              <a:srgbClr val="996633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1036638" y="1981200"/>
            <a:ext cx="2095500" cy="1093304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2075">
            <a:solidFill>
              <a:srgbClr val="996633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/>
        </p:nvSpPr>
        <p:spPr bwMode="auto">
          <a:xfrm>
            <a:off x="419100" y="304800"/>
            <a:ext cx="5143500" cy="609600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Soil Testing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Chain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699125" y="1075014"/>
            <a:ext cx="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47038" y="914400"/>
            <a:ext cx="0" cy="3651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87463" y="2133600"/>
            <a:ext cx="1676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Soil Sample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30875" y="2133600"/>
            <a:ext cx="19272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Calibration</a:t>
            </a:r>
          </a:p>
          <a:p>
            <a:pPr algn="ctr"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Database</a:t>
            </a:r>
          </a:p>
          <a:p>
            <a:pPr algn="ctr">
              <a:defRPr/>
            </a:pP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51238" y="2133600"/>
            <a:ext cx="1676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Test </a:t>
            </a:r>
          </a:p>
          <a:p>
            <a:pPr algn="ctr"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Method</a:t>
            </a:r>
          </a:p>
          <a:p>
            <a:pPr algn="ctr">
              <a:defRPr/>
            </a:pP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6694" y="3523939"/>
            <a:ext cx="34409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Soil Testing is based on three components, each linked to make an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accurate recommendation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856" y="130805"/>
            <a:ext cx="1884363" cy="123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>
          <a:xfrm>
            <a:off x="3048000" y="2362200"/>
            <a:ext cx="334963" cy="291548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11775" y="2362200"/>
            <a:ext cx="334963" cy="291548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1340" y="4124103"/>
            <a:ext cx="3635698" cy="1446550"/>
          </a:xfrm>
          <a:prstGeom prst="rect">
            <a:avLst/>
          </a:prstGeom>
          <a:solidFill>
            <a:schemeClr val="bg2">
              <a:lumMod val="65000"/>
              <a:lumOff val="35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Measurement Quality influence the outcome of the Interpretation and the management.</a:t>
            </a:r>
            <a:endParaRPr lang="en-US" sz="2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55349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7"/>
          <p:cNvSpPr txBox="1">
            <a:spLocks noChangeArrowheads="1"/>
          </p:cNvSpPr>
          <p:nvPr/>
        </p:nvSpPr>
        <p:spPr bwMode="auto">
          <a:xfrm>
            <a:off x="304800" y="152399"/>
            <a:ext cx="46490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Laboratory Performance</a:t>
            </a:r>
          </a:p>
        </p:txBody>
      </p:sp>
      <p:sp>
        <p:nvSpPr>
          <p:cNvPr id="3" name="Line 1088"/>
          <p:cNvSpPr>
            <a:spLocks noChangeShapeType="1"/>
          </p:cNvSpPr>
          <p:nvPr/>
        </p:nvSpPr>
        <p:spPr bwMode="auto">
          <a:xfrm>
            <a:off x="304800" y="1295400"/>
            <a:ext cx="8382000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343" y="706397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 Summary 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5895318"/>
              </p:ext>
            </p:extLst>
          </p:nvPr>
        </p:nvGraphicFramePr>
        <p:xfrm>
          <a:off x="3597412" y="1766341"/>
          <a:ext cx="5334000" cy="4438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3657600"/>
              </a:tblGrid>
              <a:tr h="90065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Soil Test</a:t>
                      </a:r>
                      <a:endParaRPr lang="en-US" sz="2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  <a:lumOff val="15000"/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Percent of Labs Flagged for Bias </a:t>
                      </a:r>
                      <a:r>
                        <a:rPr lang="en-US" sz="2400" b="1" baseline="30000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  <a:lumOff val="15000"/>
                        <a:alpha val="31000"/>
                      </a:schemeClr>
                    </a:solidFill>
                  </a:tcPr>
                </a:tc>
              </a:tr>
              <a:tr h="44222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pH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12% - 14%,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pH &lt; 6.0 15% - 20%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  <a:alpha val="84000"/>
                      </a:schemeClr>
                    </a:solidFill>
                  </a:tcPr>
                </a:tc>
              </a:tr>
              <a:tr h="44222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Bray P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15% - 18%, P &gt;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80 ppm &gt; 20%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  <a:alpha val="84000"/>
                      </a:schemeClr>
                    </a:solidFill>
                  </a:tcPr>
                </a:tc>
              </a:tr>
              <a:tr h="44222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M1-P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15% - 20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  <a:alpha val="84000"/>
                      </a:schemeClr>
                    </a:solidFill>
                  </a:tcPr>
                </a:tc>
              </a:tr>
              <a:tr h="44222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M3-P (ICP)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15% - 20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 P &gt; 100 ppm &gt; 20% 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  <a:alpha val="84000"/>
                      </a:schemeClr>
                    </a:solidFill>
                  </a:tcPr>
                </a:tc>
              </a:tr>
              <a:tr h="44222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X-K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8% - 12%, K &lt; 125 ppm 20% 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  <a:alpha val="84000"/>
                      </a:schemeClr>
                    </a:solidFill>
                  </a:tcPr>
                </a:tc>
              </a:tr>
              <a:tr h="44222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M1-K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10%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- 15%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  <a:alpha val="84000"/>
                      </a:schemeClr>
                    </a:solidFill>
                  </a:tcPr>
                </a:tc>
              </a:tr>
              <a:tr h="44222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M3-K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10% - 15%, K &lt; 125 ppm 20%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  <a:alpha val="84000"/>
                      </a:schemeClr>
                    </a:solidFill>
                  </a:tcPr>
                </a:tc>
              </a:tr>
              <a:tr h="44222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SOM-LOI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8% - 10%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  <a:alpha val="8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429000" y="6172199"/>
            <a:ext cx="48878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0" baseline="30000" dirty="0"/>
              <a:t>1</a:t>
            </a:r>
            <a:r>
              <a:rPr lang="en-US" sz="1400" b="0" dirty="0"/>
              <a:t> </a:t>
            </a:r>
            <a:r>
              <a:rPr lang="en-US" sz="1400" b="0" dirty="0" smtClean="0"/>
              <a:t>Percent of laboratories exceeding 95% CL, 2010-2012. </a:t>
            </a:r>
            <a:endParaRPr lang="en-US" sz="1400" b="0" dirty="0"/>
          </a:p>
        </p:txBody>
      </p:sp>
      <p:sp>
        <p:nvSpPr>
          <p:cNvPr id="12" name="Rectangle 11" descr="White Marble"/>
          <p:cNvSpPr>
            <a:spLocks noChangeArrowheads="1"/>
          </p:cNvSpPr>
          <p:nvPr/>
        </p:nvSpPr>
        <p:spPr bwMode="auto">
          <a:xfrm>
            <a:off x="238328" y="1752600"/>
            <a:ext cx="3124201" cy="708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Percent of labs flagged for bias is a function of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: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153400" y="6565917"/>
            <a:ext cx="9412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Miller, 2012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343" y="3318387"/>
            <a:ext cx="266617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Population Distribution</a:t>
            </a:r>
            <a:endParaRPr lang="en-US" sz="19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353" y="2695486"/>
            <a:ext cx="266617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Analysis Method</a:t>
            </a:r>
            <a:endParaRPr lang="en-US" sz="19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3379" y="3929934"/>
            <a:ext cx="266617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Analyte</a:t>
            </a:r>
            <a:r>
              <a:rPr lang="en-US" sz="1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 Concentration                    </a:t>
            </a:r>
            <a:endParaRPr lang="en-US" sz="19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3637" y="109817"/>
            <a:ext cx="178521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Picture 0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4" y="5387508"/>
            <a:ext cx="2069026" cy="135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437699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7"/>
          <p:cNvSpPr txBox="1">
            <a:spLocks noChangeArrowheads="1"/>
          </p:cNvSpPr>
          <p:nvPr/>
        </p:nvSpPr>
        <p:spPr bwMode="auto">
          <a:xfrm>
            <a:off x="304800" y="152399"/>
            <a:ext cx="46490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Laboratory Performance</a:t>
            </a:r>
          </a:p>
        </p:txBody>
      </p:sp>
      <p:sp>
        <p:nvSpPr>
          <p:cNvPr id="3" name="Line 1088"/>
          <p:cNvSpPr>
            <a:spLocks noChangeShapeType="1"/>
          </p:cNvSpPr>
          <p:nvPr/>
        </p:nvSpPr>
        <p:spPr bwMode="auto">
          <a:xfrm>
            <a:off x="228600" y="1295400"/>
            <a:ext cx="8458200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343" y="706397"/>
            <a:ext cx="1467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 Bias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067142" y="6565917"/>
            <a:ext cx="9412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Miller, 2012</a:t>
            </a:r>
          </a:p>
        </p:txBody>
      </p:sp>
      <p:pic>
        <p:nvPicPr>
          <p:cNvPr id="16" name="Picture 1" descr="IMG_44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8963" y="128665"/>
            <a:ext cx="1899462" cy="142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381000" y="1862527"/>
            <a:ext cx="3733800" cy="414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Individual laboratory bias can be attributed to method deviation(s</a:t>
            </a:r>
            <a:r>
              <a:rPr lang="en-US" sz="18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Although it may occasionally be  a single specific soil, often it can be attributed to a chronic method deviation.</a:t>
            </a:r>
          </a:p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Method bias (deviation) often is associated with instrument  calibration.</a:t>
            </a:r>
          </a:p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Example: M3-K ICP</a:t>
            </a: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32842977"/>
              </p:ext>
            </p:extLst>
          </p:nvPr>
        </p:nvGraphicFramePr>
        <p:xfrm>
          <a:off x="4406856" y="1898754"/>
          <a:ext cx="4499295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0493676"/>
              </p:ext>
            </p:extLst>
          </p:nvPr>
        </p:nvGraphicFramePr>
        <p:xfrm>
          <a:off x="4343400" y="4075924"/>
          <a:ext cx="4499295" cy="2140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4599403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512" y="304801"/>
            <a:ext cx="52421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Mehlich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 3 K Solution Evaluation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57489" y="838200"/>
            <a:ext cx="5449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/>
              <a:t>ICP Labs, 16, sorted by mid range standard</a:t>
            </a:r>
            <a:endParaRPr lang="en-US" sz="1600"/>
          </a:p>
        </p:txBody>
      </p:sp>
      <p:sp>
        <p:nvSpPr>
          <p:cNvPr id="5" name="Rectangle 12" descr="White Marble"/>
          <p:cNvSpPr>
            <a:spLocks noChangeArrowheads="1"/>
          </p:cNvSpPr>
          <p:nvPr/>
        </p:nvSpPr>
        <p:spPr bwMode="auto">
          <a:xfrm>
            <a:off x="762000" y="6244557"/>
            <a:ext cx="5714423" cy="351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05000"/>
              </a:lnSpc>
              <a:defRPr/>
            </a:pPr>
            <a:r>
              <a:rPr lang="en-US" sz="16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1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 An 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evaluation of M3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solutions conducted  cycle 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12, 16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labs.  </a:t>
            </a: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  <a:cs typeface="+mn-cs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203046" y="6596064"/>
            <a:ext cx="9412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100"/>
              <a:t>Miller, 2011</a:t>
            </a:r>
          </a:p>
        </p:txBody>
      </p:sp>
      <p:graphicFrame>
        <p:nvGraphicFramePr>
          <p:cNvPr id="7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7761029"/>
              </p:ext>
            </p:extLst>
          </p:nvPr>
        </p:nvGraphicFramePr>
        <p:xfrm>
          <a:off x="6438900" y="1752600"/>
          <a:ext cx="2362200" cy="3092450"/>
        </p:xfrm>
        <a:graphic>
          <a:graphicData uri="http://schemas.openxmlformats.org/drawingml/2006/table">
            <a:tbl>
              <a:tblPr/>
              <a:tblGrid>
                <a:gridCol w="1185028"/>
                <a:gridCol w="117717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ID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91444" marR="9144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K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ppm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)</a:t>
                      </a:r>
                    </a:p>
                  </a:txBody>
                  <a:tcPr marL="91444" marR="914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>
                        <a:alpha val="50195"/>
                      </a:srgb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Bottle #1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44" marR="9144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154</a:t>
                      </a:r>
                    </a:p>
                  </a:txBody>
                  <a:tcPr marL="91444" marR="914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>
                        <a:alpha val="50195"/>
                      </a:srgb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  <a:cs typeface="+mn-cs"/>
                        </a:rPr>
                        <a:t>Bottle #2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44" marR="9144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86.5</a:t>
                      </a:r>
                    </a:p>
                  </a:txBody>
                  <a:tcPr marL="91444" marR="914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>
                        <a:alpha val="50195"/>
                      </a:srgb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Bottle #3</a:t>
                      </a:r>
                    </a:p>
                  </a:txBody>
                  <a:tcPr marL="91444" marR="9144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55.2</a:t>
                      </a:r>
                    </a:p>
                  </a:txBody>
                  <a:tcPr marL="91444" marR="914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>
                        <a:alpha val="50195"/>
                      </a:srgbClr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Bottle #4</a:t>
                      </a:r>
                    </a:p>
                  </a:txBody>
                  <a:tcPr marL="91444" marR="9144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451</a:t>
                      </a:r>
                    </a:p>
                  </a:txBody>
                  <a:tcPr marL="91444" marR="914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>
                        <a:alpha val="50195"/>
                      </a:srgbClr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Bottle #5</a:t>
                      </a:r>
                    </a:p>
                  </a:txBody>
                  <a:tcPr marL="91444" marR="9144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91444" marR="9144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638511" y="5182407"/>
            <a:ext cx="3035176" cy="907197"/>
            <a:chOff x="5638800" y="5105400"/>
            <a:chExt cx="3035438" cy="907932"/>
          </a:xfrm>
        </p:grpSpPr>
        <p:cxnSp>
          <p:nvCxnSpPr>
            <p:cNvPr id="15392" name="Curved Connector 12"/>
            <p:cNvCxnSpPr>
              <a:cxnSpLocks noChangeShapeType="1"/>
            </p:cNvCxnSpPr>
            <p:nvPr/>
          </p:nvCxnSpPr>
          <p:spPr bwMode="auto">
            <a:xfrm rot="10800000">
              <a:off x="5638800" y="5105400"/>
              <a:ext cx="1143000" cy="304800"/>
            </a:xfrm>
            <a:prstGeom prst="curvedConnector3">
              <a:avLst>
                <a:gd name="adj1" fmla="val 50000"/>
              </a:avLst>
            </a:prstGeom>
            <a:noFill/>
            <a:ln w="22225" cap="rnd" algn="ctr">
              <a:solidFill>
                <a:srgbClr val="FF0000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6781900" y="5181662"/>
              <a:ext cx="1892338" cy="831670"/>
            </a:xfrm>
            <a:prstGeom prst="rect">
              <a:avLst/>
            </a:prstGeom>
            <a:solidFill>
              <a:srgbClr val="FFFF00">
                <a:lumMod val="50000"/>
                <a:alpha val="43000"/>
              </a:srgbClr>
            </a:solidFill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65" charset="-128"/>
                  <a:cs typeface="+mn-cs"/>
                </a:rPr>
                <a:t>Labs #1, #15 and #16 have bias </a:t>
              </a: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65" charset="-128"/>
                  <a:cs typeface="+mn-cs"/>
                </a:rPr>
                <a:t>calibration issues.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65" charset="-128"/>
                <a:cs typeface="+mn-cs"/>
              </a:endParaRPr>
            </a:p>
          </p:txBody>
        </p:sp>
      </p:grpSp>
      <p:pic>
        <p:nvPicPr>
          <p:cNvPr id="15391" name="Picture 13" descr="P101019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41143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F:\PC-Lian\Qualcomm\Eudora\attach\agsmallcolortyp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174" y="6076253"/>
            <a:ext cx="459581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49040" y="4858781"/>
            <a:ext cx="18469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Concentrations soil basis</a:t>
            </a:r>
            <a:endParaRPr lang="en-US" sz="1100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27154" y="1696095"/>
            <a:ext cx="5105400" cy="222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Cycle 13 of 2010, five M3 solutions were submitted to 16 laboratories enrolled in the ALP Program.</a:t>
            </a:r>
          </a:p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 concentrations ranged from 0 to 451 ppm on a soil basis.  Laboratories performed  analysis in triplicate. </a:t>
            </a:r>
          </a:p>
        </p:txBody>
      </p:sp>
      <p:graphicFrame>
        <p:nvGraphicFramePr>
          <p:cNvPr id="1538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2985671"/>
              </p:ext>
            </p:extLst>
          </p:nvPr>
        </p:nvGraphicFramePr>
        <p:xfrm>
          <a:off x="279528" y="1484875"/>
          <a:ext cx="5791488" cy="4002088"/>
        </p:xfrm>
        <a:graphic>
          <a:graphicData uri="http://schemas.openxmlformats.org/presentationml/2006/ole">
            <p:oleObj spid="_x0000_s192521" name="SPW 10.0 Graph" r:id="rId7" imgW="7315200" imgH="51909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3593509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Line 10"/>
          <p:cNvSpPr>
            <a:spLocks noChangeShapeType="1"/>
          </p:cNvSpPr>
          <p:nvPr/>
        </p:nvSpPr>
        <p:spPr bwMode="auto">
          <a:xfrm>
            <a:off x="152400" y="990600"/>
            <a:ext cx="7391977" cy="0"/>
          </a:xfrm>
          <a:prstGeom prst="line">
            <a:avLst/>
          </a:prstGeom>
          <a:noFill/>
          <a:ln w="22225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1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1727" y="101600"/>
            <a:ext cx="1143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1000" y="3293749"/>
            <a:ext cx="44966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65" charset="-128"/>
                <a:cs typeface="+mn-cs"/>
              </a:rPr>
              <a:t>What is the consequence for consistent performance issues?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9753600" y="5334000"/>
            <a:ext cx="9412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Miller, 2012</a:t>
            </a:r>
          </a:p>
        </p:txBody>
      </p:sp>
      <p:pic>
        <p:nvPicPr>
          <p:cNvPr id="1434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83431"/>
            <a:ext cx="3794668" cy="296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" name="Rectangle 1"/>
          <p:cNvSpPr>
            <a:spLocks noChangeArrowheads="1"/>
          </p:cNvSpPr>
          <p:nvPr/>
        </p:nvSpPr>
        <p:spPr bwMode="auto">
          <a:xfrm>
            <a:off x="5105400" y="6268224"/>
            <a:ext cx="17956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 dirty="0"/>
              <a:t>http://vadlo.com/cartoons.php?id=9</a:t>
            </a:r>
          </a:p>
        </p:txBody>
      </p:sp>
      <p:sp>
        <p:nvSpPr>
          <p:cNvPr id="13" name="Text Box 1027"/>
          <p:cNvSpPr txBox="1">
            <a:spLocks noChangeArrowheads="1"/>
          </p:cNvSpPr>
          <p:nvPr/>
        </p:nvSpPr>
        <p:spPr bwMode="auto">
          <a:xfrm>
            <a:off x="304800" y="152399"/>
            <a:ext cx="46490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Laboratory Performance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" y="1371600"/>
            <a:ext cx="4343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Laboratory instrument calibration  accounts for 18% of the labs that are flagged for method bias for M3-K, and 14% for M3-P</a:t>
            </a:r>
            <a:r>
              <a:rPr lang="en-US" sz="18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942923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3" y="76201"/>
            <a:ext cx="9005455" cy="669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914401"/>
            <a:ext cx="7853625" cy="646331"/>
          </a:xfrm>
          <a:prstGeom prst="rect">
            <a:avLst/>
          </a:prstGeom>
          <a:solidFill>
            <a:schemeClr val="bg2">
              <a:lumMod val="75000"/>
              <a:lumOff val="2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time and Attention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51536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P101037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4818" y="1676400"/>
            <a:ext cx="1951182" cy="1609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98342" name="Rectangle 1030"/>
          <p:cNvSpPr>
            <a:spLocks noChangeArrowheads="1"/>
          </p:cNvSpPr>
          <p:nvPr/>
        </p:nvSpPr>
        <p:spPr bwMode="auto">
          <a:xfrm>
            <a:off x="-76200" y="228601"/>
            <a:ext cx="47561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ALP Program Results</a:t>
            </a:r>
            <a:endParaRPr lang="en-US" sz="36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8343" name="Text Box 1031"/>
          <p:cNvSpPr txBox="1">
            <a:spLocks noChangeArrowheads="1"/>
          </p:cNvSpPr>
          <p:nvPr/>
        </p:nvSpPr>
        <p:spPr bwMode="auto">
          <a:xfrm>
            <a:off x="226102" y="1523999"/>
            <a:ext cx="57159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7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Overview: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Program structure, components and operation.  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7" name="Line 1033"/>
          <p:cNvSpPr>
            <a:spLocks noChangeShapeType="1"/>
          </p:cNvSpPr>
          <p:nvPr/>
        </p:nvSpPr>
        <p:spPr bwMode="auto">
          <a:xfrm>
            <a:off x="138546" y="1066800"/>
            <a:ext cx="5749636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267891" y="2724900"/>
            <a:ext cx="602672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7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 Performance: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Method intra-lab proficiency and precision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330918" y="3983449"/>
            <a:ext cx="62761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7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Laboratory Proficiency: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Assessment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 testing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industry performance. 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4" name="Picture 1034" descr="F:\PC-Lian\Qualcomm\Eudora\attach\agsmallcolortyp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805" y="5981700"/>
            <a:ext cx="522432" cy="76200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4105" name="Picture 15" descr="IMG_087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3636" y="685800"/>
            <a:ext cx="1606262" cy="1143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106" name="Picture 19" descr="IMG_103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88182" y="101600"/>
            <a:ext cx="1593273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20" descr="IMG_0483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5257800"/>
            <a:ext cx="1974273" cy="1447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609600" y="1905000"/>
            <a:ext cx="5403850" cy="205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900"/>
              </a:lnSpc>
            </a:pPr>
            <a:r>
              <a:rPr lang="en-US" sz="2300" b="1" dirty="0"/>
              <a:t>Collaborative Testing </a:t>
            </a:r>
          </a:p>
          <a:p>
            <a:pPr>
              <a:lnSpc>
                <a:spcPts val="3100"/>
              </a:lnSpc>
            </a:pPr>
            <a:r>
              <a:rPr lang="en-US" sz="2000" dirty="0"/>
              <a:t>  - </a:t>
            </a:r>
            <a:r>
              <a:rPr lang="en-US" sz="2000" i="1" dirty="0"/>
              <a:t>Christopher </a:t>
            </a:r>
            <a:r>
              <a:rPr lang="en-US" sz="2000" i="1" dirty="0" smtClean="0"/>
              <a:t>Czyryca</a:t>
            </a:r>
            <a:r>
              <a:rPr lang="en-US" sz="2000" dirty="0"/>
              <a:t>, Director </a:t>
            </a:r>
          </a:p>
          <a:p>
            <a:pPr>
              <a:lnSpc>
                <a:spcPts val="3100"/>
              </a:lnSpc>
            </a:pPr>
            <a:r>
              <a:rPr lang="en-US" sz="2000" dirty="0"/>
              <a:t>  - </a:t>
            </a:r>
            <a:r>
              <a:rPr lang="en-US" sz="2000" i="1" dirty="0" smtClean="0"/>
              <a:t>Ryan Cox</a:t>
            </a:r>
            <a:r>
              <a:rPr lang="en-US" sz="2000" dirty="0" smtClean="0"/>
              <a:t>, </a:t>
            </a:r>
            <a:r>
              <a:rPr lang="en-US" sz="2000" dirty="0"/>
              <a:t>Data Analyst</a:t>
            </a:r>
          </a:p>
          <a:p>
            <a:pPr>
              <a:lnSpc>
                <a:spcPts val="3100"/>
              </a:lnSpc>
            </a:pPr>
            <a:r>
              <a:rPr lang="en-US" sz="2000" dirty="0"/>
              <a:t>  - </a:t>
            </a:r>
            <a:r>
              <a:rPr lang="en-US" sz="2000" i="1" dirty="0"/>
              <a:t>Robert Miller, </a:t>
            </a:r>
            <a:r>
              <a:rPr lang="en-US" sz="2000" dirty="0"/>
              <a:t>Technical </a:t>
            </a:r>
            <a:r>
              <a:rPr lang="en-US" sz="2000" dirty="0" smtClean="0"/>
              <a:t>Director</a:t>
            </a:r>
          </a:p>
          <a:p>
            <a:pPr>
              <a:lnSpc>
                <a:spcPts val="3100"/>
              </a:lnSpc>
            </a:pPr>
            <a:r>
              <a:rPr lang="en-US" sz="2000" dirty="0"/>
              <a:t> </a:t>
            </a:r>
            <a:r>
              <a:rPr lang="en-US" sz="2000" dirty="0" smtClean="0"/>
              <a:t> - </a:t>
            </a:r>
            <a:r>
              <a:rPr lang="en-US" sz="2000" i="1" dirty="0" smtClean="0"/>
              <a:t>Larry May, </a:t>
            </a:r>
            <a:r>
              <a:rPr lang="en-US" sz="2000" dirty="0" smtClean="0"/>
              <a:t>Technician</a:t>
            </a:r>
            <a:endParaRPr lang="en-US" sz="2000" dirty="0"/>
          </a:p>
        </p:txBody>
      </p:sp>
      <p:sp>
        <p:nvSpPr>
          <p:cNvPr id="21507" name="Text Box 10"/>
          <p:cNvSpPr txBox="1">
            <a:spLocks noChangeArrowheads="1"/>
          </p:cNvSpPr>
          <p:nvPr/>
        </p:nvSpPr>
        <p:spPr bwMode="auto">
          <a:xfrm>
            <a:off x="432094" y="331788"/>
            <a:ext cx="26378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CC66"/>
                </a:solidFill>
              </a:rPr>
              <a:t>ALP Program</a:t>
            </a:r>
          </a:p>
          <a:p>
            <a:pPr algn="ctr"/>
            <a:r>
              <a:rPr lang="en-US" sz="3200" dirty="0">
                <a:solidFill>
                  <a:srgbClr val="FFCC66"/>
                </a:solidFill>
              </a:rPr>
              <a:t>Structure </a:t>
            </a:r>
          </a:p>
        </p:txBody>
      </p:sp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8172450" y="6597650"/>
            <a:ext cx="9525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/>
              <a:t>Miller,  </a:t>
            </a:r>
            <a:r>
              <a:rPr lang="en-US" sz="1100" dirty="0" smtClean="0"/>
              <a:t>2012</a:t>
            </a:r>
            <a:endParaRPr lang="en-US" sz="1100" dirty="0"/>
          </a:p>
        </p:txBody>
      </p:sp>
      <p:pic>
        <p:nvPicPr>
          <p:cNvPr id="21511" name="Picture 1035" descr="F:\PC-Lian\Qualcomm\Eudora\attach\agsmallcolortyp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81000"/>
            <a:ext cx="762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457199" y="4012692"/>
            <a:ext cx="6146517" cy="209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/>
              <a:t>Soils </a:t>
            </a:r>
            <a:r>
              <a:rPr lang="en-US" sz="2000" b="1" dirty="0" smtClean="0"/>
              <a:t>collected </a:t>
            </a:r>
            <a:r>
              <a:rPr lang="en-US" sz="2000" b="1" dirty="0"/>
              <a:t>from </a:t>
            </a:r>
            <a:r>
              <a:rPr lang="en-US" sz="2000" b="1" dirty="0" smtClean="0"/>
              <a:t>52 states and provinces:</a:t>
            </a:r>
            <a:endParaRPr lang="en-US" sz="2000" b="1" dirty="0"/>
          </a:p>
          <a:p>
            <a:pPr>
              <a:lnSpc>
                <a:spcPts val="2000"/>
              </a:lnSpc>
            </a:pPr>
            <a:endParaRPr lang="en-US" sz="2300" dirty="0" smtClean="0"/>
          </a:p>
          <a:p>
            <a:pPr>
              <a:lnSpc>
                <a:spcPct val="110000"/>
              </a:lnSpc>
            </a:pPr>
            <a:r>
              <a:rPr lang="en-US" sz="2300" dirty="0" smtClean="0"/>
              <a:t>  Collections</a:t>
            </a:r>
            <a:r>
              <a:rPr lang="en-US" sz="2300" b="1" dirty="0" smtClean="0"/>
              <a:t> </a:t>
            </a:r>
            <a:r>
              <a:rPr lang="en-US" sz="2300" dirty="0" smtClean="0"/>
              <a:t>Pending</a:t>
            </a:r>
            <a:r>
              <a:rPr lang="en-US" sz="2300" b="1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    	   - Hawaii, Vermont, Alberta, Ontario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     British Col., Quebec, Nova Scotia,      	     Newfoundland, and Northwest Territories</a:t>
            </a:r>
            <a:endParaRPr lang="en-US" sz="2000" dirty="0"/>
          </a:p>
        </p:txBody>
      </p:sp>
      <p:sp>
        <p:nvSpPr>
          <p:cNvPr id="880" name="Line 1033"/>
          <p:cNvSpPr>
            <a:spLocks noChangeShapeType="1"/>
          </p:cNvSpPr>
          <p:nvPr/>
        </p:nvSpPr>
        <p:spPr bwMode="auto">
          <a:xfrm>
            <a:off x="160907" y="1636433"/>
            <a:ext cx="5749636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451" name="Group 450"/>
          <p:cNvGrpSpPr/>
          <p:nvPr/>
        </p:nvGrpSpPr>
        <p:grpSpPr>
          <a:xfrm>
            <a:off x="4937643" y="331788"/>
            <a:ext cx="4025974" cy="2739080"/>
            <a:chOff x="89765" y="76200"/>
            <a:chExt cx="9847426" cy="6662368"/>
          </a:xfrm>
        </p:grpSpPr>
        <p:pic>
          <p:nvPicPr>
            <p:cNvPr id="45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65" y="76200"/>
              <a:ext cx="9847426" cy="66623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" name="Isosceles Triangle 452"/>
            <p:cNvSpPr/>
            <p:nvPr/>
          </p:nvSpPr>
          <p:spPr bwMode="auto">
            <a:xfrm>
              <a:off x="7691438" y="3362325"/>
              <a:ext cx="152400" cy="152400"/>
            </a:xfrm>
            <a:prstGeom prst="triangle">
              <a:avLst/>
            </a:prstGeom>
            <a:gradFill>
              <a:gsLst>
                <a:gs pos="0">
                  <a:schemeClr val="bg2">
                    <a:lumMod val="35000"/>
                  </a:schemeClr>
                </a:gs>
                <a:gs pos="34000">
                  <a:srgbClr val="CC9900"/>
                </a:gs>
                <a:gs pos="100000">
                  <a:schemeClr val="tx1"/>
                </a:gs>
              </a:gsLst>
              <a:lin ang="5400000" scaled="0"/>
            </a:gra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000">
                <a:latin typeface="Arial" pitchFamily="-65" charset="0"/>
              </a:endParaRPr>
            </a:p>
          </p:txBody>
        </p:sp>
        <p:grpSp>
          <p:nvGrpSpPr>
            <p:cNvPr id="454" name="Group 28674"/>
            <p:cNvGrpSpPr>
              <a:grpSpLocks/>
            </p:cNvGrpSpPr>
            <p:nvPr/>
          </p:nvGrpSpPr>
          <p:grpSpPr bwMode="auto">
            <a:xfrm>
              <a:off x="1655763" y="1276350"/>
              <a:ext cx="193675" cy="190500"/>
              <a:chOff x="381000" y="1371600"/>
              <a:chExt cx="231140" cy="228600"/>
            </a:xfrm>
          </p:grpSpPr>
          <p:sp>
            <p:nvSpPr>
              <p:cNvPr id="877" name="Oval 876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78" name="Oval 28671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79" name="Oval 28672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55" name="Group 79"/>
            <p:cNvGrpSpPr>
              <a:grpSpLocks/>
            </p:cNvGrpSpPr>
            <p:nvPr/>
          </p:nvGrpSpPr>
          <p:grpSpPr bwMode="auto">
            <a:xfrm>
              <a:off x="1465263" y="1581150"/>
              <a:ext cx="195262" cy="190500"/>
              <a:chOff x="381000" y="1371600"/>
              <a:chExt cx="231140" cy="228600"/>
            </a:xfrm>
          </p:grpSpPr>
          <p:sp>
            <p:nvSpPr>
              <p:cNvPr id="874" name="Oval 873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75" name="Oval 81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76" name="Oval 82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56" name="Group 83"/>
            <p:cNvGrpSpPr>
              <a:grpSpLocks/>
            </p:cNvGrpSpPr>
            <p:nvPr/>
          </p:nvGrpSpPr>
          <p:grpSpPr bwMode="auto">
            <a:xfrm>
              <a:off x="1706563" y="1517650"/>
              <a:ext cx="193675" cy="190500"/>
              <a:chOff x="381000" y="1371600"/>
              <a:chExt cx="231140" cy="228600"/>
            </a:xfrm>
          </p:grpSpPr>
          <p:sp>
            <p:nvSpPr>
              <p:cNvPr id="871" name="Oval 870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72" name="Oval 85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73" name="Oval 86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57" name="Group 87"/>
            <p:cNvGrpSpPr>
              <a:grpSpLocks/>
            </p:cNvGrpSpPr>
            <p:nvPr/>
          </p:nvGrpSpPr>
          <p:grpSpPr bwMode="auto">
            <a:xfrm>
              <a:off x="1803400" y="1238250"/>
              <a:ext cx="193675" cy="190500"/>
              <a:chOff x="381000" y="1371600"/>
              <a:chExt cx="231140" cy="228600"/>
            </a:xfrm>
          </p:grpSpPr>
          <p:sp>
            <p:nvSpPr>
              <p:cNvPr id="868" name="Oval 867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69" name="Oval 89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70" name="Oval 90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58" name="Group 96"/>
            <p:cNvGrpSpPr>
              <a:grpSpLocks/>
            </p:cNvGrpSpPr>
            <p:nvPr/>
          </p:nvGrpSpPr>
          <p:grpSpPr bwMode="auto">
            <a:xfrm>
              <a:off x="1120775" y="1828800"/>
              <a:ext cx="193675" cy="190500"/>
              <a:chOff x="381000" y="1371600"/>
              <a:chExt cx="231140" cy="228600"/>
            </a:xfrm>
          </p:grpSpPr>
          <p:sp>
            <p:nvSpPr>
              <p:cNvPr id="865" name="Oval 864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66" name="Oval 98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67" name="Oval 99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59" name="Group 100"/>
            <p:cNvGrpSpPr>
              <a:grpSpLocks/>
            </p:cNvGrpSpPr>
            <p:nvPr/>
          </p:nvGrpSpPr>
          <p:grpSpPr bwMode="auto">
            <a:xfrm>
              <a:off x="4191000" y="787400"/>
              <a:ext cx="193675" cy="190500"/>
              <a:chOff x="381000" y="1371600"/>
              <a:chExt cx="231140" cy="228600"/>
            </a:xfrm>
          </p:grpSpPr>
          <p:sp>
            <p:nvSpPr>
              <p:cNvPr id="862" name="Oval 861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63" name="Oval 102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64" name="Oval 103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60" name="Group 104"/>
            <p:cNvGrpSpPr>
              <a:grpSpLocks/>
            </p:cNvGrpSpPr>
            <p:nvPr/>
          </p:nvGrpSpPr>
          <p:grpSpPr bwMode="auto">
            <a:xfrm>
              <a:off x="5122863" y="2195513"/>
              <a:ext cx="195262" cy="190500"/>
              <a:chOff x="381000" y="1371600"/>
              <a:chExt cx="231140" cy="228600"/>
            </a:xfrm>
          </p:grpSpPr>
          <p:sp>
            <p:nvSpPr>
              <p:cNvPr id="859" name="Oval 858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60" name="Oval 106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61" name="Oval 107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61" name="Group 108"/>
            <p:cNvGrpSpPr>
              <a:grpSpLocks/>
            </p:cNvGrpSpPr>
            <p:nvPr/>
          </p:nvGrpSpPr>
          <p:grpSpPr bwMode="auto">
            <a:xfrm>
              <a:off x="1617663" y="1733550"/>
              <a:ext cx="195262" cy="190500"/>
              <a:chOff x="381000" y="1371600"/>
              <a:chExt cx="231140" cy="228600"/>
            </a:xfrm>
          </p:grpSpPr>
          <p:sp>
            <p:nvSpPr>
              <p:cNvPr id="856" name="Oval 855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57" name="Oval 110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58" name="Oval 111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62" name="Group 112"/>
            <p:cNvGrpSpPr>
              <a:grpSpLocks/>
            </p:cNvGrpSpPr>
            <p:nvPr/>
          </p:nvGrpSpPr>
          <p:grpSpPr bwMode="auto">
            <a:xfrm>
              <a:off x="4564063" y="4037013"/>
              <a:ext cx="193675" cy="190500"/>
              <a:chOff x="381000" y="1371600"/>
              <a:chExt cx="231140" cy="228600"/>
            </a:xfrm>
          </p:grpSpPr>
          <p:sp>
            <p:nvSpPr>
              <p:cNvPr id="853" name="Oval 852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54" name="Oval 114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55" name="Oval 115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63" name="Group 116"/>
            <p:cNvGrpSpPr>
              <a:grpSpLocks/>
            </p:cNvGrpSpPr>
            <p:nvPr/>
          </p:nvGrpSpPr>
          <p:grpSpPr bwMode="auto">
            <a:xfrm>
              <a:off x="3600450" y="3306763"/>
              <a:ext cx="195263" cy="190500"/>
              <a:chOff x="381000" y="1371600"/>
              <a:chExt cx="231140" cy="228600"/>
            </a:xfrm>
          </p:grpSpPr>
          <p:sp>
            <p:nvSpPr>
              <p:cNvPr id="850" name="Oval 849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51" name="Oval 118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52" name="Oval 119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64" name="Group 120"/>
            <p:cNvGrpSpPr>
              <a:grpSpLocks/>
            </p:cNvGrpSpPr>
            <p:nvPr/>
          </p:nvGrpSpPr>
          <p:grpSpPr bwMode="auto">
            <a:xfrm>
              <a:off x="762000" y="3168650"/>
              <a:ext cx="193675" cy="190500"/>
              <a:chOff x="381000" y="1371600"/>
              <a:chExt cx="231140" cy="228600"/>
            </a:xfrm>
          </p:grpSpPr>
          <p:sp>
            <p:nvSpPr>
              <p:cNvPr id="847" name="Oval 846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48" name="Oval 122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49" name="Oval 123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65" name="Group 124"/>
            <p:cNvGrpSpPr>
              <a:grpSpLocks/>
            </p:cNvGrpSpPr>
            <p:nvPr/>
          </p:nvGrpSpPr>
          <p:grpSpPr bwMode="auto">
            <a:xfrm>
              <a:off x="2238375" y="2479675"/>
              <a:ext cx="195263" cy="190500"/>
              <a:chOff x="381000" y="1371600"/>
              <a:chExt cx="231140" cy="228600"/>
            </a:xfrm>
          </p:grpSpPr>
          <p:sp>
            <p:nvSpPr>
              <p:cNvPr id="844" name="Oval 843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45" name="Oval 126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46" name="Oval 127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66" name="Group 132"/>
            <p:cNvGrpSpPr>
              <a:grpSpLocks/>
            </p:cNvGrpSpPr>
            <p:nvPr/>
          </p:nvGrpSpPr>
          <p:grpSpPr bwMode="auto">
            <a:xfrm>
              <a:off x="1901825" y="2401888"/>
              <a:ext cx="195263" cy="190500"/>
              <a:chOff x="381000" y="1371600"/>
              <a:chExt cx="231140" cy="228600"/>
            </a:xfrm>
          </p:grpSpPr>
          <p:sp>
            <p:nvSpPr>
              <p:cNvPr id="841" name="Oval 840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42" name="Oval 134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43" name="Oval 135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67" name="Group 136"/>
            <p:cNvGrpSpPr>
              <a:grpSpLocks/>
            </p:cNvGrpSpPr>
            <p:nvPr/>
          </p:nvGrpSpPr>
          <p:grpSpPr bwMode="auto">
            <a:xfrm>
              <a:off x="4552950" y="1733550"/>
              <a:ext cx="193675" cy="190500"/>
              <a:chOff x="381000" y="1371600"/>
              <a:chExt cx="231140" cy="228600"/>
            </a:xfrm>
          </p:grpSpPr>
          <p:sp>
            <p:nvSpPr>
              <p:cNvPr id="838" name="Oval 837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39" name="Oval 138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40" name="Oval 139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68" name="Group 144"/>
            <p:cNvGrpSpPr>
              <a:grpSpLocks/>
            </p:cNvGrpSpPr>
            <p:nvPr/>
          </p:nvGrpSpPr>
          <p:grpSpPr bwMode="auto">
            <a:xfrm>
              <a:off x="2060575" y="2479675"/>
              <a:ext cx="195263" cy="190500"/>
              <a:chOff x="381000" y="1371600"/>
              <a:chExt cx="231140" cy="228600"/>
            </a:xfrm>
          </p:grpSpPr>
          <p:sp>
            <p:nvSpPr>
              <p:cNvPr id="835" name="Oval 834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36" name="Oval 146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37" name="Oval 147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69" name="Group 148"/>
            <p:cNvGrpSpPr>
              <a:grpSpLocks/>
            </p:cNvGrpSpPr>
            <p:nvPr/>
          </p:nvGrpSpPr>
          <p:grpSpPr bwMode="auto">
            <a:xfrm>
              <a:off x="2306638" y="2374900"/>
              <a:ext cx="193675" cy="190500"/>
              <a:chOff x="381000" y="1371600"/>
              <a:chExt cx="231140" cy="228600"/>
            </a:xfrm>
          </p:grpSpPr>
          <p:sp>
            <p:nvSpPr>
              <p:cNvPr id="832" name="Oval 831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33" name="Oval 150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34" name="Oval 151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70" name="Group 152"/>
            <p:cNvGrpSpPr>
              <a:grpSpLocks/>
            </p:cNvGrpSpPr>
            <p:nvPr/>
          </p:nvGrpSpPr>
          <p:grpSpPr bwMode="auto">
            <a:xfrm>
              <a:off x="2127250" y="2641600"/>
              <a:ext cx="193675" cy="190500"/>
              <a:chOff x="381000" y="1371600"/>
              <a:chExt cx="231140" cy="228600"/>
            </a:xfrm>
          </p:grpSpPr>
          <p:sp>
            <p:nvSpPr>
              <p:cNvPr id="829" name="Oval 828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30" name="Oval 154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31" name="Oval 155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71" name="Group 164"/>
            <p:cNvGrpSpPr>
              <a:grpSpLocks/>
            </p:cNvGrpSpPr>
            <p:nvPr/>
          </p:nvGrpSpPr>
          <p:grpSpPr bwMode="auto">
            <a:xfrm>
              <a:off x="989013" y="3240088"/>
              <a:ext cx="193675" cy="190500"/>
              <a:chOff x="381000" y="1371600"/>
              <a:chExt cx="231140" cy="228600"/>
            </a:xfrm>
          </p:grpSpPr>
          <p:sp>
            <p:nvSpPr>
              <p:cNvPr id="826" name="Oval 825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27" name="Oval 166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28" name="Oval 167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72" name="Group 168"/>
            <p:cNvGrpSpPr>
              <a:grpSpLocks/>
            </p:cNvGrpSpPr>
            <p:nvPr/>
          </p:nvGrpSpPr>
          <p:grpSpPr bwMode="auto">
            <a:xfrm>
              <a:off x="4718050" y="4572000"/>
              <a:ext cx="195263" cy="190500"/>
              <a:chOff x="381000" y="1371600"/>
              <a:chExt cx="231140" cy="228600"/>
            </a:xfrm>
          </p:grpSpPr>
          <p:sp>
            <p:nvSpPr>
              <p:cNvPr id="823" name="Oval 822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24" name="Oval 170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25" name="Oval 171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73" name="Group 172"/>
            <p:cNvGrpSpPr>
              <a:grpSpLocks/>
            </p:cNvGrpSpPr>
            <p:nvPr/>
          </p:nvGrpSpPr>
          <p:grpSpPr bwMode="auto">
            <a:xfrm>
              <a:off x="828675" y="3041650"/>
              <a:ext cx="193675" cy="190500"/>
              <a:chOff x="381000" y="1371600"/>
              <a:chExt cx="231140" cy="228600"/>
            </a:xfrm>
          </p:grpSpPr>
          <p:sp>
            <p:nvSpPr>
              <p:cNvPr id="820" name="Oval 819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21" name="Oval 174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22" name="Oval 175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74" name="Group 176"/>
            <p:cNvGrpSpPr>
              <a:grpSpLocks/>
            </p:cNvGrpSpPr>
            <p:nvPr/>
          </p:nvGrpSpPr>
          <p:grpSpPr bwMode="auto">
            <a:xfrm>
              <a:off x="1155700" y="3879850"/>
              <a:ext cx="193675" cy="190500"/>
              <a:chOff x="381000" y="1371600"/>
              <a:chExt cx="231140" cy="228600"/>
            </a:xfrm>
          </p:grpSpPr>
          <p:sp>
            <p:nvSpPr>
              <p:cNvPr id="817" name="Oval 816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18" name="Oval 178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19" name="Oval 179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75" name="Group 184"/>
            <p:cNvGrpSpPr>
              <a:grpSpLocks/>
            </p:cNvGrpSpPr>
            <p:nvPr/>
          </p:nvGrpSpPr>
          <p:grpSpPr bwMode="auto">
            <a:xfrm>
              <a:off x="1039813" y="3616325"/>
              <a:ext cx="193675" cy="190500"/>
              <a:chOff x="381000" y="1371600"/>
              <a:chExt cx="231140" cy="228600"/>
            </a:xfrm>
          </p:grpSpPr>
          <p:sp>
            <p:nvSpPr>
              <p:cNvPr id="814" name="Oval 813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15" name="Oval 186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16" name="Oval 187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76" name="Group 188"/>
            <p:cNvGrpSpPr>
              <a:grpSpLocks/>
            </p:cNvGrpSpPr>
            <p:nvPr/>
          </p:nvGrpSpPr>
          <p:grpSpPr bwMode="auto">
            <a:xfrm>
              <a:off x="3048000" y="5276850"/>
              <a:ext cx="193675" cy="190500"/>
              <a:chOff x="381000" y="1371600"/>
              <a:chExt cx="231140" cy="228600"/>
            </a:xfrm>
          </p:grpSpPr>
          <p:sp>
            <p:nvSpPr>
              <p:cNvPr id="811" name="Oval 810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12" name="Oval 190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13" name="Oval 191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77" name="Group 192"/>
            <p:cNvGrpSpPr>
              <a:grpSpLocks/>
            </p:cNvGrpSpPr>
            <p:nvPr/>
          </p:nvGrpSpPr>
          <p:grpSpPr bwMode="auto">
            <a:xfrm>
              <a:off x="1019175" y="4038600"/>
              <a:ext cx="195263" cy="190500"/>
              <a:chOff x="381000" y="1371600"/>
              <a:chExt cx="231140" cy="228600"/>
            </a:xfrm>
          </p:grpSpPr>
          <p:sp>
            <p:nvSpPr>
              <p:cNvPr id="808" name="Oval 807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09" name="Oval 194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10" name="Oval 195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78" name="Group 196"/>
            <p:cNvGrpSpPr>
              <a:grpSpLocks/>
            </p:cNvGrpSpPr>
            <p:nvPr/>
          </p:nvGrpSpPr>
          <p:grpSpPr bwMode="auto">
            <a:xfrm>
              <a:off x="2132013" y="4838700"/>
              <a:ext cx="193675" cy="190500"/>
              <a:chOff x="381000" y="1371600"/>
              <a:chExt cx="231140" cy="228600"/>
            </a:xfrm>
          </p:grpSpPr>
          <p:sp>
            <p:nvSpPr>
              <p:cNvPr id="805" name="Oval 804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06" name="Oval 198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07" name="Oval 199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79" name="Group 200"/>
            <p:cNvGrpSpPr>
              <a:grpSpLocks/>
            </p:cNvGrpSpPr>
            <p:nvPr/>
          </p:nvGrpSpPr>
          <p:grpSpPr bwMode="auto">
            <a:xfrm>
              <a:off x="5251450" y="2809875"/>
              <a:ext cx="193675" cy="190500"/>
              <a:chOff x="381000" y="1371600"/>
              <a:chExt cx="231140" cy="228600"/>
            </a:xfrm>
          </p:grpSpPr>
          <p:sp>
            <p:nvSpPr>
              <p:cNvPr id="802" name="Oval 801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03" name="Oval 202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04" name="Oval 203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80" name="Group 204"/>
            <p:cNvGrpSpPr>
              <a:grpSpLocks/>
            </p:cNvGrpSpPr>
            <p:nvPr/>
          </p:nvGrpSpPr>
          <p:grpSpPr bwMode="auto">
            <a:xfrm>
              <a:off x="5078413" y="1993900"/>
              <a:ext cx="193675" cy="190500"/>
              <a:chOff x="381000" y="1371600"/>
              <a:chExt cx="231140" cy="228600"/>
            </a:xfrm>
          </p:grpSpPr>
          <p:sp>
            <p:nvSpPr>
              <p:cNvPr id="799" name="Oval 798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800" name="Oval 206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01" name="Oval 207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81" name="Group 208"/>
            <p:cNvGrpSpPr>
              <a:grpSpLocks/>
            </p:cNvGrpSpPr>
            <p:nvPr/>
          </p:nvGrpSpPr>
          <p:grpSpPr bwMode="auto">
            <a:xfrm>
              <a:off x="5237163" y="2927350"/>
              <a:ext cx="195262" cy="190500"/>
              <a:chOff x="381000" y="1371600"/>
              <a:chExt cx="231140" cy="228600"/>
            </a:xfrm>
          </p:grpSpPr>
          <p:sp>
            <p:nvSpPr>
              <p:cNvPr id="796" name="Oval 795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97" name="Oval 210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98" name="Oval 211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82" name="Group 212"/>
            <p:cNvGrpSpPr>
              <a:grpSpLocks/>
            </p:cNvGrpSpPr>
            <p:nvPr/>
          </p:nvGrpSpPr>
          <p:grpSpPr bwMode="auto">
            <a:xfrm>
              <a:off x="5175250" y="2628900"/>
              <a:ext cx="195263" cy="190500"/>
              <a:chOff x="381000" y="1371600"/>
              <a:chExt cx="231140" cy="228600"/>
            </a:xfrm>
          </p:grpSpPr>
          <p:sp>
            <p:nvSpPr>
              <p:cNvPr id="793" name="Oval 792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94" name="Oval 214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95" name="Oval 215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83" name="Group 216"/>
            <p:cNvGrpSpPr>
              <a:grpSpLocks/>
            </p:cNvGrpSpPr>
            <p:nvPr/>
          </p:nvGrpSpPr>
          <p:grpSpPr bwMode="auto">
            <a:xfrm>
              <a:off x="4222750" y="3189288"/>
              <a:ext cx="193675" cy="190500"/>
              <a:chOff x="381000" y="1371600"/>
              <a:chExt cx="231140" cy="228600"/>
            </a:xfrm>
          </p:grpSpPr>
          <p:sp>
            <p:nvSpPr>
              <p:cNvPr id="790" name="Oval 789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91" name="Oval 218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92" name="Oval 219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84" name="Group 220"/>
            <p:cNvGrpSpPr>
              <a:grpSpLocks/>
            </p:cNvGrpSpPr>
            <p:nvPr/>
          </p:nvGrpSpPr>
          <p:grpSpPr bwMode="auto">
            <a:xfrm>
              <a:off x="5078413" y="2851150"/>
              <a:ext cx="193675" cy="190500"/>
              <a:chOff x="381000" y="1371600"/>
              <a:chExt cx="231140" cy="228600"/>
            </a:xfrm>
          </p:grpSpPr>
          <p:sp>
            <p:nvSpPr>
              <p:cNvPr id="787" name="Oval 786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88" name="Oval 222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89" name="Oval 223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85" name="Group 224"/>
            <p:cNvGrpSpPr>
              <a:grpSpLocks/>
            </p:cNvGrpSpPr>
            <p:nvPr/>
          </p:nvGrpSpPr>
          <p:grpSpPr bwMode="auto">
            <a:xfrm>
              <a:off x="5232400" y="4756150"/>
              <a:ext cx="193675" cy="190500"/>
              <a:chOff x="381000" y="1371600"/>
              <a:chExt cx="231140" cy="228600"/>
            </a:xfrm>
          </p:grpSpPr>
          <p:sp>
            <p:nvSpPr>
              <p:cNvPr id="784" name="Oval 783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85" name="Oval 226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86" name="Oval 227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86" name="Group 228"/>
            <p:cNvGrpSpPr>
              <a:grpSpLocks/>
            </p:cNvGrpSpPr>
            <p:nvPr/>
          </p:nvGrpSpPr>
          <p:grpSpPr bwMode="auto">
            <a:xfrm>
              <a:off x="5478463" y="2457450"/>
              <a:ext cx="193675" cy="190500"/>
              <a:chOff x="381000" y="1371600"/>
              <a:chExt cx="231140" cy="228600"/>
            </a:xfrm>
          </p:grpSpPr>
          <p:sp>
            <p:nvSpPr>
              <p:cNvPr id="781" name="Oval 780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82" name="Oval 230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83" name="Oval 231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87" name="Group 232"/>
            <p:cNvGrpSpPr>
              <a:grpSpLocks/>
            </p:cNvGrpSpPr>
            <p:nvPr/>
          </p:nvGrpSpPr>
          <p:grpSpPr bwMode="auto">
            <a:xfrm>
              <a:off x="3025775" y="3324225"/>
              <a:ext cx="195263" cy="190500"/>
              <a:chOff x="381000" y="1371600"/>
              <a:chExt cx="231140" cy="228600"/>
            </a:xfrm>
          </p:grpSpPr>
          <p:sp>
            <p:nvSpPr>
              <p:cNvPr id="778" name="Oval 777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79" name="Oval 234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80" name="Oval 235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88" name="Group 236"/>
            <p:cNvGrpSpPr>
              <a:grpSpLocks/>
            </p:cNvGrpSpPr>
            <p:nvPr/>
          </p:nvGrpSpPr>
          <p:grpSpPr bwMode="auto">
            <a:xfrm>
              <a:off x="4924425" y="2854325"/>
              <a:ext cx="195263" cy="190500"/>
              <a:chOff x="381000" y="1371600"/>
              <a:chExt cx="231140" cy="228600"/>
            </a:xfrm>
          </p:grpSpPr>
          <p:sp>
            <p:nvSpPr>
              <p:cNvPr id="775" name="Oval 774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76" name="Oval 238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77" name="Oval 239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89" name="Group 240"/>
            <p:cNvGrpSpPr>
              <a:grpSpLocks/>
            </p:cNvGrpSpPr>
            <p:nvPr/>
          </p:nvGrpSpPr>
          <p:grpSpPr bwMode="auto">
            <a:xfrm>
              <a:off x="6207125" y="3402013"/>
              <a:ext cx="193675" cy="190500"/>
              <a:chOff x="381000" y="1371600"/>
              <a:chExt cx="231140" cy="228600"/>
            </a:xfrm>
          </p:grpSpPr>
          <p:sp>
            <p:nvSpPr>
              <p:cNvPr id="772" name="Oval 771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73" name="Oval 242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74" name="Oval 243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90" name="Group 244"/>
            <p:cNvGrpSpPr>
              <a:grpSpLocks/>
            </p:cNvGrpSpPr>
            <p:nvPr/>
          </p:nvGrpSpPr>
          <p:grpSpPr bwMode="auto">
            <a:xfrm>
              <a:off x="5426075" y="2778125"/>
              <a:ext cx="193675" cy="190500"/>
              <a:chOff x="381000" y="1371600"/>
              <a:chExt cx="231140" cy="228600"/>
            </a:xfrm>
          </p:grpSpPr>
          <p:sp>
            <p:nvSpPr>
              <p:cNvPr id="769" name="Oval 768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70" name="Oval 246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71" name="Oval 247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91" name="Group 248"/>
            <p:cNvGrpSpPr>
              <a:grpSpLocks/>
            </p:cNvGrpSpPr>
            <p:nvPr/>
          </p:nvGrpSpPr>
          <p:grpSpPr bwMode="auto">
            <a:xfrm>
              <a:off x="5880100" y="2287588"/>
              <a:ext cx="195263" cy="190500"/>
              <a:chOff x="381000" y="1371600"/>
              <a:chExt cx="231140" cy="228600"/>
            </a:xfrm>
          </p:grpSpPr>
          <p:sp>
            <p:nvSpPr>
              <p:cNvPr id="766" name="Oval 765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67" name="Oval 250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68" name="Oval 251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92" name="Group 252"/>
            <p:cNvGrpSpPr>
              <a:grpSpLocks/>
            </p:cNvGrpSpPr>
            <p:nvPr/>
          </p:nvGrpSpPr>
          <p:grpSpPr bwMode="auto">
            <a:xfrm>
              <a:off x="6467475" y="3148013"/>
              <a:ext cx="195263" cy="190500"/>
              <a:chOff x="381000" y="1371600"/>
              <a:chExt cx="231140" cy="228600"/>
            </a:xfrm>
          </p:grpSpPr>
          <p:sp>
            <p:nvSpPr>
              <p:cNvPr id="763" name="Oval 762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64" name="Oval 254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65" name="Oval 255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93" name="Group 256"/>
            <p:cNvGrpSpPr>
              <a:grpSpLocks/>
            </p:cNvGrpSpPr>
            <p:nvPr/>
          </p:nvGrpSpPr>
          <p:grpSpPr bwMode="auto">
            <a:xfrm>
              <a:off x="3163888" y="2444750"/>
              <a:ext cx="195262" cy="190500"/>
              <a:chOff x="381000" y="1371600"/>
              <a:chExt cx="231140" cy="228600"/>
            </a:xfrm>
          </p:grpSpPr>
          <p:sp>
            <p:nvSpPr>
              <p:cNvPr id="760" name="Oval 759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61" name="Oval 258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62" name="Oval 259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94" name="Group 264"/>
            <p:cNvGrpSpPr>
              <a:grpSpLocks/>
            </p:cNvGrpSpPr>
            <p:nvPr/>
          </p:nvGrpSpPr>
          <p:grpSpPr bwMode="auto">
            <a:xfrm>
              <a:off x="4929188" y="2330450"/>
              <a:ext cx="195262" cy="190500"/>
              <a:chOff x="381000" y="1371600"/>
              <a:chExt cx="231140" cy="228600"/>
            </a:xfrm>
          </p:grpSpPr>
          <p:sp>
            <p:nvSpPr>
              <p:cNvPr id="757" name="Oval 756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58" name="Oval 266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59" name="Oval 267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95" name="Group 268"/>
            <p:cNvGrpSpPr>
              <a:grpSpLocks/>
            </p:cNvGrpSpPr>
            <p:nvPr/>
          </p:nvGrpSpPr>
          <p:grpSpPr bwMode="auto">
            <a:xfrm>
              <a:off x="6110288" y="3898900"/>
              <a:ext cx="193675" cy="190500"/>
              <a:chOff x="381000" y="1371600"/>
              <a:chExt cx="231140" cy="228600"/>
            </a:xfrm>
          </p:grpSpPr>
          <p:sp>
            <p:nvSpPr>
              <p:cNvPr id="754" name="Oval 753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55" name="Oval 270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56" name="Oval 271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96" name="Group 272"/>
            <p:cNvGrpSpPr>
              <a:grpSpLocks/>
            </p:cNvGrpSpPr>
            <p:nvPr/>
          </p:nvGrpSpPr>
          <p:grpSpPr bwMode="auto">
            <a:xfrm>
              <a:off x="6854825" y="3189288"/>
              <a:ext cx="195263" cy="190500"/>
              <a:chOff x="381000" y="1371600"/>
              <a:chExt cx="231140" cy="228600"/>
            </a:xfrm>
          </p:grpSpPr>
          <p:sp>
            <p:nvSpPr>
              <p:cNvPr id="751" name="Oval 750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52" name="Oval 274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53" name="Oval 275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97" name="Group 276"/>
            <p:cNvGrpSpPr>
              <a:grpSpLocks/>
            </p:cNvGrpSpPr>
            <p:nvPr/>
          </p:nvGrpSpPr>
          <p:grpSpPr bwMode="auto">
            <a:xfrm>
              <a:off x="7675563" y="3362325"/>
              <a:ext cx="193675" cy="190500"/>
              <a:chOff x="381000" y="1371600"/>
              <a:chExt cx="231140" cy="228600"/>
            </a:xfrm>
          </p:grpSpPr>
          <p:sp>
            <p:nvSpPr>
              <p:cNvPr id="748" name="Oval 747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49" name="Oval 278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50" name="Oval 279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98" name="Group 280"/>
            <p:cNvGrpSpPr>
              <a:grpSpLocks/>
            </p:cNvGrpSpPr>
            <p:nvPr/>
          </p:nvGrpSpPr>
          <p:grpSpPr bwMode="auto">
            <a:xfrm>
              <a:off x="6753225" y="3773488"/>
              <a:ext cx="193675" cy="190500"/>
              <a:chOff x="381000" y="1371600"/>
              <a:chExt cx="231140" cy="228600"/>
            </a:xfrm>
          </p:grpSpPr>
          <p:sp>
            <p:nvSpPr>
              <p:cNvPr id="745" name="Oval 744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46" name="Oval 282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47" name="Oval 283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499" name="Group 288"/>
            <p:cNvGrpSpPr>
              <a:grpSpLocks/>
            </p:cNvGrpSpPr>
            <p:nvPr/>
          </p:nvGrpSpPr>
          <p:grpSpPr bwMode="auto">
            <a:xfrm>
              <a:off x="6032500" y="3530600"/>
              <a:ext cx="193675" cy="190500"/>
              <a:chOff x="381000" y="1371600"/>
              <a:chExt cx="231140" cy="228600"/>
            </a:xfrm>
          </p:grpSpPr>
          <p:sp>
            <p:nvSpPr>
              <p:cNvPr id="742" name="Oval 741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43" name="Oval 290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44" name="Oval 291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00" name="Group 296"/>
            <p:cNvGrpSpPr>
              <a:grpSpLocks/>
            </p:cNvGrpSpPr>
            <p:nvPr/>
          </p:nvGrpSpPr>
          <p:grpSpPr bwMode="auto">
            <a:xfrm>
              <a:off x="6188075" y="3022600"/>
              <a:ext cx="193675" cy="190500"/>
              <a:chOff x="381000" y="1371600"/>
              <a:chExt cx="231140" cy="228600"/>
            </a:xfrm>
          </p:grpSpPr>
          <p:sp>
            <p:nvSpPr>
              <p:cNvPr id="739" name="Oval 738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40" name="Oval 298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41" name="Oval 299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01" name="Group 304"/>
            <p:cNvGrpSpPr>
              <a:grpSpLocks/>
            </p:cNvGrpSpPr>
            <p:nvPr/>
          </p:nvGrpSpPr>
          <p:grpSpPr bwMode="auto">
            <a:xfrm>
              <a:off x="5622925" y="2933700"/>
              <a:ext cx="193675" cy="190500"/>
              <a:chOff x="381000" y="1371600"/>
              <a:chExt cx="231140" cy="228600"/>
            </a:xfrm>
          </p:grpSpPr>
          <p:sp>
            <p:nvSpPr>
              <p:cNvPr id="736" name="Oval 735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37" name="Oval 306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38" name="Oval 307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02" name="Group 308"/>
            <p:cNvGrpSpPr>
              <a:grpSpLocks/>
            </p:cNvGrpSpPr>
            <p:nvPr/>
          </p:nvGrpSpPr>
          <p:grpSpPr bwMode="auto">
            <a:xfrm>
              <a:off x="6008688" y="3300413"/>
              <a:ext cx="195262" cy="190500"/>
              <a:chOff x="381000" y="1371600"/>
              <a:chExt cx="231140" cy="228600"/>
            </a:xfrm>
          </p:grpSpPr>
          <p:sp>
            <p:nvSpPr>
              <p:cNvPr id="733" name="Oval 732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34" name="Oval 310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35" name="Oval 311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03" name="Group 316"/>
            <p:cNvGrpSpPr>
              <a:grpSpLocks/>
            </p:cNvGrpSpPr>
            <p:nvPr/>
          </p:nvGrpSpPr>
          <p:grpSpPr bwMode="auto">
            <a:xfrm>
              <a:off x="8705850" y="1924050"/>
              <a:ext cx="195263" cy="190500"/>
              <a:chOff x="381000" y="1371600"/>
              <a:chExt cx="231140" cy="228600"/>
            </a:xfrm>
          </p:grpSpPr>
          <p:sp>
            <p:nvSpPr>
              <p:cNvPr id="730" name="Oval 729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31" name="Oval 318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32" name="Oval 319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04" name="Group 324"/>
            <p:cNvGrpSpPr>
              <a:grpSpLocks/>
            </p:cNvGrpSpPr>
            <p:nvPr/>
          </p:nvGrpSpPr>
          <p:grpSpPr bwMode="auto">
            <a:xfrm>
              <a:off x="4859338" y="1892300"/>
              <a:ext cx="195262" cy="190500"/>
              <a:chOff x="381000" y="1371600"/>
              <a:chExt cx="231140" cy="228600"/>
            </a:xfrm>
          </p:grpSpPr>
          <p:sp>
            <p:nvSpPr>
              <p:cNvPr id="727" name="Oval 726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28" name="Oval 326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29" name="Oval 327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05" name="Group 328"/>
            <p:cNvGrpSpPr>
              <a:grpSpLocks/>
            </p:cNvGrpSpPr>
            <p:nvPr/>
          </p:nvGrpSpPr>
          <p:grpSpPr bwMode="auto">
            <a:xfrm>
              <a:off x="4564063" y="2868613"/>
              <a:ext cx="195262" cy="190500"/>
              <a:chOff x="381000" y="1371600"/>
              <a:chExt cx="231140" cy="228600"/>
            </a:xfrm>
          </p:grpSpPr>
          <p:sp>
            <p:nvSpPr>
              <p:cNvPr id="724" name="Oval 723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25" name="Oval 330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26" name="Oval 331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06" name="Group 332"/>
            <p:cNvGrpSpPr>
              <a:grpSpLocks/>
            </p:cNvGrpSpPr>
            <p:nvPr/>
          </p:nvGrpSpPr>
          <p:grpSpPr bwMode="auto">
            <a:xfrm>
              <a:off x="4619625" y="5884863"/>
              <a:ext cx="193675" cy="190500"/>
              <a:chOff x="381000" y="1371600"/>
              <a:chExt cx="231140" cy="228600"/>
            </a:xfrm>
          </p:grpSpPr>
          <p:sp>
            <p:nvSpPr>
              <p:cNvPr id="721" name="Oval 720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22" name="Oval 334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23" name="Oval 335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07" name="Group 336"/>
            <p:cNvGrpSpPr>
              <a:grpSpLocks/>
            </p:cNvGrpSpPr>
            <p:nvPr/>
          </p:nvGrpSpPr>
          <p:grpSpPr bwMode="auto">
            <a:xfrm>
              <a:off x="4395788" y="2827338"/>
              <a:ext cx="193675" cy="190500"/>
              <a:chOff x="381000" y="1371600"/>
              <a:chExt cx="231140" cy="228600"/>
            </a:xfrm>
          </p:grpSpPr>
          <p:sp>
            <p:nvSpPr>
              <p:cNvPr id="718" name="Oval 717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19" name="Oval 338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20" name="Oval 339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08" name="Group 340"/>
            <p:cNvGrpSpPr>
              <a:grpSpLocks/>
            </p:cNvGrpSpPr>
            <p:nvPr/>
          </p:nvGrpSpPr>
          <p:grpSpPr bwMode="auto">
            <a:xfrm>
              <a:off x="8135938" y="3516313"/>
              <a:ext cx="193675" cy="190500"/>
              <a:chOff x="381000" y="1371600"/>
              <a:chExt cx="231140" cy="228600"/>
            </a:xfrm>
          </p:grpSpPr>
          <p:sp>
            <p:nvSpPr>
              <p:cNvPr id="715" name="Oval 714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16" name="Oval 342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17" name="Oval 343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09" name="Group 344"/>
            <p:cNvGrpSpPr>
              <a:grpSpLocks/>
            </p:cNvGrpSpPr>
            <p:nvPr/>
          </p:nvGrpSpPr>
          <p:grpSpPr bwMode="auto">
            <a:xfrm>
              <a:off x="7572375" y="4705350"/>
              <a:ext cx="195263" cy="190500"/>
              <a:chOff x="381000" y="1371600"/>
              <a:chExt cx="231140" cy="228600"/>
            </a:xfrm>
          </p:grpSpPr>
          <p:sp>
            <p:nvSpPr>
              <p:cNvPr id="712" name="Oval 711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13" name="Oval 346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14" name="Oval 347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10" name="Group 348"/>
            <p:cNvGrpSpPr>
              <a:grpSpLocks/>
            </p:cNvGrpSpPr>
            <p:nvPr/>
          </p:nvGrpSpPr>
          <p:grpSpPr bwMode="auto">
            <a:xfrm>
              <a:off x="6865938" y="5226050"/>
              <a:ext cx="193675" cy="190500"/>
              <a:chOff x="381000" y="1371600"/>
              <a:chExt cx="231140" cy="228600"/>
            </a:xfrm>
          </p:grpSpPr>
          <p:sp>
            <p:nvSpPr>
              <p:cNvPr id="709" name="Oval 708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10" name="Oval 350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11" name="Oval 351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11" name="Group 356"/>
            <p:cNvGrpSpPr>
              <a:grpSpLocks/>
            </p:cNvGrpSpPr>
            <p:nvPr/>
          </p:nvGrpSpPr>
          <p:grpSpPr bwMode="auto">
            <a:xfrm>
              <a:off x="9399588" y="882650"/>
              <a:ext cx="195262" cy="190500"/>
              <a:chOff x="381000" y="1371600"/>
              <a:chExt cx="231140" cy="228600"/>
            </a:xfrm>
          </p:grpSpPr>
          <p:sp>
            <p:nvSpPr>
              <p:cNvPr id="706" name="Oval 705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07" name="Oval 358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08" name="Oval 359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12" name="Group 360"/>
            <p:cNvGrpSpPr>
              <a:grpSpLocks/>
            </p:cNvGrpSpPr>
            <p:nvPr/>
          </p:nvGrpSpPr>
          <p:grpSpPr bwMode="auto">
            <a:xfrm>
              <a:off x="7972425" y="2225675"/>
              <a:ext cx="193675" cy="190500"/>
              <a:chOff x="381000" y="1371600"/>
              <a:chExt cx="231140" cy="228600"/>
            </a:xfrm>
          </p:grpSpPr>
          <p:sp>
            <p:nvSpPr>
              <p:cNvPr id="703" name="Oval 702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04" name="Oval 362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05" name="Oval 363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13" name="Group 364"/>
            <p:cNvGrpSpPr>
              <a:grpSpLocks/>
            </p:cNvGrpSpPr>
            <p:nvPr/>
          </p:nvGrpSpPr>
          <p:grpSpPr bwMode="auto">
            <a:xfrm>
              <a:off x="8588375" y="2401888"/>
              <a:ext cx="193675" cy="190500"/>
              <a:chOff x="381000" y="1371600"/>
              <a:chExt cx="231140" cy="228600"/>
            </a:xfrm>
          </p:grpSpPr>
          <p:sp>
            <p:nvSpPr>
              <p:cNvPr id="700" name="Oval 699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701" name="Oval 366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02" name="Oval 367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14" name="Group 368"/>
            <p:cNvGrpSpPr>
              <a:grpSpLocks/>
            </p:cNvGrpSpPr>
            <p:nvPr/>
          </p:nvGrpSpPr>
          <p:grpSpPr bwMode="auto">
            <a:xfrm>
              <a:off x="5497513" y="5821363"/>
              <a:ext cx="193675" cy="190500"/>
              <a:chOff x="381000" y="1371600"/>
              <a:chExt cx="231140" cy="228600"/>
            </a:xfrm>
          </p:grpSpPr>
          <p:sp>
            <p:nvSpPr>
              <p:cNvPr id="697" name="Oval 696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98" name="Oval 370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99" name="Oval 371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15" name="Group 372"/>
            <p:cNvGrpSpPr>
              <a:grpSpLocks/>
            </p:cNvGrpSpPr>
            <p:nvPr/>
          </p:nvGrpSpPr>
          <p:grpSpPr bwMode="auto">
            <a:xfrm>
              <a:off x="7315200" y="5359400"/>
              <a:ext cx="193675" cy="190500"/>
              <a:chOff x="381000" y="1371600"/>
              <a:chExt cx="231140" cy="228600"/>
            </a:xfrm>
          </p:grpSpPr>
          <p:sp>
            <p:nvSpPr>
              <p:cNvPr id="694" name="Oval 693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95" name="Oval 374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96" name="Oval 375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16" name="Group 376"/>
            <p:cNvGrpSpPr>
              <a:grpSpLocks/>
            </p:cNvGrpSpPr>
            <p:nvPr/>
          </p:nvGrpSpPr>
          <p:grpSpPr bwMode="auto">
            <a:xfrm>
              <a:off x="4749800" y="3216275"/>
              <a:ext cx="195263" cy="190500"/>
              <a:chOff x="381000" y="1371600"/>
              <a:chExt cx="231140" cy="228600"/>
            </a:xfrm>
          </p:grpSpPr>
          <p:sp>
            <p:nvSpPr>
              <p:cNvPr id="691" name="Oval 690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92" name="Oval 378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93" name="Oval 379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17" name="Group 380"/>
            <p:cNvGrpSpPr>
              <a:grpSpLocks/>
            </p:cNvGrpSpPr>
            <p:nvPr/>
          </p:nvGrpSpPr>
          <p:grpSpPr bwMode="auto">
            <a:xfrm>
              <a:off x="6604000" y="4400550"/>
              <a:ext cx="193675" cy="190500"/>
              <a:chOff x="381000" y="1371600"/>
              <a:chExt cx="231140" cy="228600"/>
            </a:xfrm>
          </p:grpSpPr>
          <p:sp>
            <p:nvSpPr>
              <p:cNvPr id="688" name="Oval 687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89" name="Oval 382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90" name="Oval 383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18" name="Group 384"/>
            <p:cNvGrpSpPr>
              <a:grpSpLocks/>
            </p:cNvGrpSpPr>
            <p:nvPr/>
          </p:nvGrpSpPr>
          <p:grpSpPr bwMode="auto">
            <a:xfrm>
              <a:off x="7594600" y="5572125"/>
              <a:ext cx="193675" cy="190500"/>
              <a:chOff x="381000" y="1371600"/>
              <a:chExt cx="231140" cy="228600"/>
            </a:xfrm>
          </p:grpSpPr>
          <p:sp>
            <p:nvSpPr>
              <p:cNvPr id="685" name="Oval 684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86" name="Oval 386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87" name="Oval 387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19" name="Group 388"/>
            <p:cNvGrpSpPr>
              <a:grpSpLocks/>
            </p:cNvGrpSpPr>
            <p:nvPr/>
          </p:nvGrpSpPr>
          <p:grpSpPr bwMode="auto">
            <a:xfrm>
              <a:off x="6719888" y="5391150"/>
              <a:ext cx="195262" cy="190500"/>
              <a:chOff x="381000" y="1371600"/>
              <a:chExt cx="231140" cy="228600"/>
            </a:xfrm>
          </p:grpSpPr>
          <p:sp>
            <p:nvSpPr>
              <p:cNvPr id="682" name="Oval 681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83" name="Oval 390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84" name="Oval 391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20" name="Group 420"/>
            <p:cNvGrpSpPr>
              <a:grpSpLocks/>
            </p:cNvGrpSpPr>
            <p:nvPr/>
          </p:nvGrpSpPr>
          <p:grpSpPr bwMode="auto">
            <a:xfrm>
              <a:off x="8543925" y="2200275"/>
              <a:ext cx="193675" cy="190500"/>
              <a:chOff x="381000" y="1371600"/>
              <a:chExt cx="231140" cy="228600"/>
            </a:xfrm>
          </p:grpSpPr>
          <p:sp>
            <p:nvSpPr>
              <p:cNvPr id="679" name="Oval 678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80" name="Oval 422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81" name="Oval 423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sp>
          <p:nvSpPr>
            <p:cNvPr id="521" name="Oval 435"/>
            <p:cNvSpPr>
              <a:spLocks noChangeArrowheads="1"/>
            </p:cNvSpPr>
            <p:nvPr/>
          </p:nvSpPr>
          <p:spPr bwMode="auto">
            <a:xfrm>
              <a:off x="7110413" y="3465513"/>
              <a:ext cx="39687" cy="381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US" sz="2000"/>
            </a:p>
          </p:txBody>
        </p:sp>
        <p:grpSp>
          <p:nvGrpSpPr>
            <p:cNvPr id="522" name="Group 436"/>
            <p:cNvGrpSpPr>
              <a:grpSpLocks/>
            </p:cNvGrpSpPr>
            <p:nvPr/>
          </p:nvGrpSpPr>
          <p:grpSpPr bwMode="auto">
            <a:xfrm>
              <a:off x="6440488" y="3389313"/>
              <a:ext cx="195262" cy="190500"/>
              <a:chOff x="381000" y="1371600"/>
              <a:chExt cx="231140" cy="228600"/>
            </a:xfrm>
          </p:grpSpPr>
          <p:sp>
            <p:nvSpPr>
              <p:cNvPr id="676" name="Oval 675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77" name="Oval 438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78" name="Oval 439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23" name="Group 440"/>
            <p:cNvGrpSpPr>
              <a:grpSpLocks/>
            </p:cNvGrpSpPr>
            <p:nvPr/>
          </p:nvGrpSpPr>
          <p:grpSpPr bwMode="auto">
            <a:xfrm>
              <a:off x="8035925" y="3363913"/>
              <a:ext cx="193675" cy="190500"/>
              <a:chOff x="381000" y="1371600"/>
              <a:chExt cx="231140" cy="228600"/>
            </a:xfrm>
          </p:grpSpPr>
          <p:sp>
            <p:nvSpPr>
              <p:cNvPr id="673" name="Oval 672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74" name="Oval 442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75" name="Oval 443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24" name="Group 444"/>
            <p:cNvGrpSpPr>
              <a:grpSpLocks/>
            </p:cNvGrpSpPr>
            <p:nvPr/>
          </p:nvGrpSpPr>
          <p:grpSpPr bwMode="auto">
            <a:xfrm>
              <a:off x="6699250" y="3416300"/>
              <a:ext cx="193675" cy="190500"/>
              <a:chOff x="381000" y="1371600"/>
              <a:chExt cx="231140" cy="228600"/>
            </a:xfrm>
          </p:grpSpPr>
          <p:sp>
            <p:nvSpPr>
              <p:cNvPr id="670" name="Oval 669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71" name="Oval 446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72" name="Oval 447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25" name="Group 448"/>
            <p:cNvGrpSpPr>
              <a:grpSpLocks/>
            </p:cNvGrpSpPr>
            <p:nvPr/>
          </p:nvGrpSpPr>
          <p:grpSpPr bwMode="auto">
            <a:xfrm>
              <a:off x="5430838" y="2609850"/>
              <a:ext cx="195262" cy="190500"/>
              <a:chOff x="381000" y="1371600"/>
              <a:chExt cx="231140" cy="228600"/>
            </a:xfrm>
          </p:grpSpPr>
          <p:sp>
            <p:nvSpPr>
              <p:cNvPr id="667" name="Oval 666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68" name="Oval 450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69" name="Oval 451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26" name="Group 452"/>
            <p:cNvGrpSpPr>
              <a:grpSpLocks/>
            </p:cNvGrpSpPr>
            <p:nvPr/>
          </p:nvGrpSpPr>
          <p:grpSpPr bwMode="auto">
            <a:xfrm>
              <a:off x="5384800" y="2917825"/>
              <a:ext cx="193675" cy="190500"/>
              <a:chOff x="381000" y="1371600"/>
              <a:chExt cx="231140" cy="228600"/>
            </a:xfrm>
          </p:grpSpPr>
          <p:sp>
            <p:nvSpPr>
              <p:cNvPr id="664" name="Oval 663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65" name="Oval 454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66" name="Oval 455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27" name="Group 456"/>
            <p:cNvGrpSpPr>
              <a:grpSpLocks/>
            </p:cNvGrpSpPr>
            <p:nvPr/>
          </p:nvGrpSpPr>
          <p:grpSpPr bwMode="auto">
            <a:xfrm>
              <a:off x="5819775" y="3271838"/>
              <a:ext cx="193675" cy="190500"/>
              <a:chOff x="381000" y="1371600"/>
              <a:chExt cx="231140" cy="228600"/>
            </a:xfrm>
          </p:grpSpPr>
          <p:sp>
            <p:nvSpPr>
              <p:cNvPr id="661" name="Oval 660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62" name="Oval 458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63" name="Oval 459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28" name="Group 460"/>
            <p:cNvGrpSpPr>
              <a:grpSpLocks/>
            </p:cNvGrpSpPr>
            <p:nvPr/>
          </p:nvGrpSpPr>
          <p:grpSpPr bwMode="auto">
            <a:xfrm>
              <a:off x="5056188" y="2724150"/>
              <a:ext cx="195262" cy="190500"/>
              <a:chOff x="381000" y="1371600"/>
              <a:chExt cx="231140" cy="228600"/>
            </a:xfrm>
          </p:grpSpPr>
          <p:sp>
            <p:nvSpPr>
              <p:cNvPr id="658" name="Oval 657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59" name="Oval 462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60" name="Oval 463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29" name="Group 464"/>
            <p:cNvGrpSpPr>
              <a:grpSpLocks/>
            </p:cNvGrpSpPr>
            <p:nvPr/>
          </p:nvGrpSpPr>
          <p:grpSpPr bwMode="auto">
            <a:xfrm>
              <a:off x="4433888" y="2935288"/>
              <a:ext cx="195262" cy="190500"/>
              <a:chOff x="381000" y="1371600"/>
              <a:chExt cx="231140" cy="228600"/>
            </a:xfrm>
          </p:grpSpPr>
          <p:sp>
            <p:nvSpPr>
              <p:cNvPr id="655" name="Oval 654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56" name="Oval 466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57" name="Oval 467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30" name="Group 472"/>
            <p:cNvGrpSpPr>
              <a:grpSpLocks/>
            </p:cNvGrpSpPr>
            <p:nvPr/>
          </p:nvGrpSpPr>
          <p:grpSpPr bwMode="auto">
            <a:xfrm>
              <a:off x="6605588" y="2695575"/>
              <a:ext cx="195262" cy="190500"/>
              <a:chOff x="381000" y="1371600"/>
              <a:chExt cx="231140" cy="228600"/>
            </a:xfrm>
          </p:grpSpPr>
          <p:sp>
            <p:nvSpPr>
              <p:cNvPr id="652" name="Oval 651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53" name="Oval 474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54" name="Oval 475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31" name="Group 476"/>
            <p:cNvGrpSpPr>
              <a:grpSpLocks/>
            </p:cNvGrpSpPr>
            <p:nvPr/>
          </p:nvGrpSpPr>
          <p:grpSpPr bwMode="auto">
            <a:xfrm>
              <a:off x="1557338" y="1411288"/>
              <a:ext cx="195262" cy="190500"/>
              <a:chOff x="381000" y="1371600"/>
              <a:chExt cx="231140" cy="228600"/>
            </a:xfrm>
          </p:grpSpPr>
          <p:sp>
            <p:nvSpPr>
              <p:cNvPr id="649" name="Oval 648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50" name="Oval 478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51" name="Oval 479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32" name="Group 480"/>
            <p:cNvGrpSpPr>
              <a:grpSpLocks/>
            </p:cNvGrpSpPr>
            <p:nvPr/>
          </p:nvGrpSpPr>
          <p:grpSpPr bwMode="auto">
            <a:xfrm>
              <a:off x="5286375" y="3049588"/>
              <a:ext cx="195263" cy="190500"/>
              <a:chOff x="381000" y="1371600"/>
              <a:chExt cx="231140" cy="228600"/>
            </a:xfrm>
          </p:grpSpPr>
          <p:sp>
            <p:nvSpPr>
              <p:cNvPr id="646" name="Oval 645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47" name="Oval 482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48" name="Oval 483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33" name="Group 484"/>
            <p:cNvGrpSpPr>
              <a:grpSpLocks/>
            </p:cNvGrpSpPr>
            <p:nvPr/>
          </p:nvGrpSpPr>
          <p:grpSpPr bwMode="auto">
            <a:xfrm>
              <a:off x="4813300" y="2651125"/>
              <a:ext cx="193675" cy="190500"/>
              <a:chOff x="381000" y="1371600"/>
              <a:chExt cx="231140" cy="228600"/>
            </a:xfrm>
          </p:grpSpPr>
          <p:sp>
            <p:nvSpPr>
              <p:cNvPr id="643" name="Oval 642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44" name="Oval 486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45" name="Oval 487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34" name="Group 488"/>
            <p:cNvGrpSpPr>
              <a:grpSpLocks/>
            </p:cNvGrpSpPr>
            <p:nvPr/>
          </p:nvGrpSpPr>
          <p:grpSpPr bwMode="auto">
            <a:xfrm>
              <a:off x="5692775" y="2546350"/>
              <a:ext cx="193675" cy="190500"/>
              <a:chOff x="381000" y="1371600"/>
              <a:chExt cx="231140" cy="228600"/>
            </a:xfrm>
          </p:grpSpPr>
          <p:sp>
            <p:nvSpPr>
              <p:cNvPr id="640" name="Oval 639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41" name="Oval 490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42" name="Oval 491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35" name="Group 492"/>
            <p:cNvGrpSpPr>
              <a:grpSpLocks/>
            </p:cNvGrpSpPr>
            <p:nvPr/>
          </p:nvGrpSpPr>
          <p:grpSpPr bwMode="auto">
            <a:xfrm>
              <a:off x="5983288" y="2492375"/>
              <a:ext cx="193675" cy="190500"/>
              <a:chOff x="381000" y="1371600"/>
              <a:chExt cx="231140" cy="228600"/>
            </a:xfrm>
          </p:grpSpPr>
          <p:sp>
            <p:nvSpPr>
              <p:cNvPr id="637" name="Oval 636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38" name="Oval 494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39" name="Oval 495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36" name="Group 496"/>
            <p:cNvGrpSpPr>
              <a:grpSpLocks/>
            </p:cNvGrpSpPr>
            <p:nvPr/>
          </p:nvGrpSpPr>
          <p:grpSpPr bwMode="auto">
            <a:xfrm>
              <a:off x="4605338" y="3294063"/>
              <a:ext cx="193675" cy="190500"/>
              <a:chOff x="381000" y="1371600"/>
              <a:chExt cx="231140" cy="228600"/>
            </a:xfrm>
          </p:grpSpPr>
          <p:sp>
            <p:nvSpPr>
              <p:cNvPr id="634" name="Oval 633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35" name="Oval 498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36" name="Oval 499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537" name="Group 500"/>
            <p:cNvGrpSpPr>
              <a:grpSpLocks/>
            </p:cNvGrpSpPr>
            <p:nvPr/>
          </p:nvGrpSpPr>
          <p:grpSpPr bwMode="auto">
            <a:xfrm>
              <a:off x="5607050" y="2346325"/>
              <a:ext cx="193675" cy="190500"/>
              <a:chOff x="381000" y="1371600"/>
              <a:chExt cx="231140" cy="228600"/>
            </a:xfrm>
          </p:grpSpPr>
          <p:sp>
            <p:nvSpPr>
              <p:cNvPr id="631" name="Oval 630"/>
              <p:cNvSpPr/>
              <p:nvPr/>
            </p:nvSpPr>
            <p:spPr bwMode="auto">
              <a:xfrm>
                <a:off x="381000" y="1371600"/>
                <a:ext cx="231140" cy="228600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>
                  <a:latin typeface="Arial" pitchFamily="-65" charset="0"/>
                </a:endParaRPr>
              </a:p>
            </p:txBody>
          </p:sp>
          <p:sp>
            <p:nvSpPr>
              <p:cNvPr id="632" name="Oval 502"/>
              <p:cNvSpPr>
                <a:spLocks noChangeArrowheads="1"/>
              </p:cNvSpPr>
              <p:nvPr/>
            </p:nvSpPr>
            <p:spPr bwMode="auto">
              <a:xfrm>
                <a:off x="417830" y="1409700"/>
                <a:ext cx="157480" cy="152400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33" name="Oval 503"/>
              <p:cNvSpPr>
                <a:spLocks noChangeArrowheads="1"/>
              </p:cNvSpPr>
              <p:nvPr/>
            </p:nvSpPr>
            <p:spPr bwMode="auto">
              <a:xfrm>
                <a:off x="473710" y="1463040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000"/>
              </a:p>
            </p:txBody>
          </p:sp>
        </p:grpSp>
        <p:pic>
          <p:nvPicPr>
            <p:cNvPr id="538" name="Picture 373" descr="http://us.123rf.com/400wm/400/400/keltt/keltt1202/keltt120200089/12340471-gloss-sign-with-man-worker-silhouette-shovel-and-ground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201" y="4006849"/>
              <a:ext cx="272798" cy="23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9" name="Picture 37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154" y="4555051"/>
              <a:ext cx="273034" cy="240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0" name="Picture 37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8887" y="2208444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1" name="Picture 37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5069" y="1926588"/>
              <a:ext cx="226044" cy="199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2" name="Picture 37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554" y="5523129"/>
              <a:ext cx="235631" cy="207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3" name="Picture 37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1002" y="885062"/>
              <a:ext cx="253809" cy="223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4" name="Picture 37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246" y="3497262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5" name="Picture 37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9542" y="2183510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6" name="Picture 37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8868" y="2392594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7" name="Picture 37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1173" y="3363913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8" name="Picture 37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202" y="3325813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9" name="Picture 373" descr="http://us.123rf.com/400wm/400/400/keltt/keltt1202/keltt120200089/12340471-gloss-sign-with-man-worker-silhouette-shovel-and-ground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712" y="4718715"/>
              <a:ext cx="272798" cy="23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38" y="787400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1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0331" y="2673350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2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7860" y="3159190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3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300" y="3753676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4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125" y="3868737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5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830" y="4399787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6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939" y="4801360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7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701" y="5351527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486" y="5237988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9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098" y="5853874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1262" y="5206238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1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5057" y="5556261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2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5057" y="4686299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3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951" y="5801550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4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5594" y="4096605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5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9739" y="5338838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6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682" y="3252025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7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629" y="3282950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8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3237" y="3231388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9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8287" y="2977388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0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3386202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1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8935" y="3144837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2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781" y="3517074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" name="Picture 57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48" y="1698053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4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175" y="3378200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5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895" y="3136900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6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776" y="2392427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7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621" y="2424113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8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081" y="3163887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9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250" y="3396488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0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3589" y="3314700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1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264" y="3286951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2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627" y="3191701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3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514" y="2781365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4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495" y="2298699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5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899" y="1974087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6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925" y="2228153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7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930" y="2826575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529" y="2152650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9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517" y="1891537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0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842" y="2463038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1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16" y="2959100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2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107" y="2304353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3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106" y="2532888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4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061" y="1789938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8652" y="2431288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6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925" y="1212915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7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2295" y="2608326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8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2094" y="1256537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9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533" y="2717038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0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608" y="2824227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1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163" y="2773427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2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163" y="3054350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3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036" y="2773427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4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144" y="2919477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5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1049" y="2851150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6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207" y="2921064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7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273" y="2570988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8" name="Picture 3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475" y="2633663"/>
              <a:ext cx="261012" cy="23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9" name="Picture 37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827" y="2345103"/>
              <a:ext cx="226044" cy="199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0" name="Picture 37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118" y="3868970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1" name="Picture 37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350" y="4027720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2" name="Picture 37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476" y="3221770"/>
              <a:ext cx="226044" cy="199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3" name="Picture 37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836" y="3592979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" name="Picture 37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462" y="3167529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" name="Picture 37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769" y="3008218"/>
              <a:ext cx="226044" cy="199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" name="Picture 37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579" y="2900363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" name="Picture 37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531" y="2886075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" name="Picture 37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025" y="1570038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9" name="Picture 37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982" y="1487720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0" name="Picture 37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307" y="1397000"/>
              <a:ext cx="226044" cy="199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" name="Picture 37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112" y="1722670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2" name="Picture 37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968" y="2380129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3" name="Picture 37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748" y="2504451"/>
              <a:ext cx="226044" cy="199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4" name="Picture 37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816" y="2469323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5" name="Picture 37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9321" y="2640244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6" name="Picture 37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048" y="2676229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7" name="Picture 37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580" y="5215170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8" name="Picture 37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49" y="3845391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9" name="Picture 37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249" y="3098800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0" name="Picture 37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938" y="3394010"/>
              <a:ext cx="240750" cy="2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15"/>
          <p:cNvGrpSpPr>
            <a:grpSpLocks/>
          </p:cNvGrpSpPr>
          <p:nvPr/>
        </p:nvGrpSpPr>
        <p:grpSpPr bwMode="auto">
          <a:xfrm>
            <a:off x="337719" y="5674610"/>
            <a:ext cx="2819399" cy="1168400"/>
            <a:chOff x="1632" y="2928"/>
            <a:chExt cx="3177" cy="1168"/>
          </a:xfrm>
        </p:grpSpPr>
        <p:pic>
          <p:nvPicPr>
            <p:cNvPr id="17420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32" y="2928"/>
              <a:ext cx="2736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6302" name="Rectangle 14"/>
            <p:cNvSpPr>
              <a:spLocks noChangeArrowheads="1"/>
            </p:cNvSpPr>
            <p:nvPr/>
          </p:nvSpPr>
          <p:spPr bwMode="auto">
            <a:xfrm>
              <a:off x="1632" y="3757"/>
              <a:ext cx="3177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http://www.med.umkc.edu/tlwbiostats/stnderrmean.html</a:t>
              </a:r>
            </a:p>
          </p:txBody>
        </p:sp>
      </p:grpSp>
      <p:sp>
        <p:nvSpPr>
          <p:cNvPr id="13" name="Rectangle 1030"/>
          <p:cNvSpPr>
            <a:spLocks noChangeArrowheads="1"/>
          </p:cNvSpPr>
          <p:nvPr/>
        </p:nvSpPr>
        <p:spPr bwMode="auto">
          <a:xfrm>
            <a:off x="-76200" y="62573"/>
            <a:ext cx="46105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Program Operations</a:t>
            </a:r>
            <a:endParaRPr lang="en-US" sz="36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Line 1033"/>
          <p:cNvSpPr>
            <a:spLocks noChangeShapeType="1"/>
          </p:cNvSpPr>
          <p:nvPr/>
        </p:nvSpPr>
        <p:spPr bwMode="auto">
          <a:xfrm>
            <a:off x="138545" y="990600"/>
            <a:ext cx="7024255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57200" y="1216702"/>
            <a:ext cx="6858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1500"/>
              </a:spcAft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Three proficiency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cycles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conducted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annually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on: soils, botanicals, water and environmental soils based on regionally recognized test methods.</a:t>
            </a:r>
          </a:p>
          <a:p>
            <a:pPr>
              <a:spcBef>
                <a:spcPct val="50000"/>
              </a:spcBef>
              <a:spcAft>
                <a:spcPts val="1500"/>
              </a:spcAft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Soils utilized represent four regions, as represented by (SERA-6, WERA-103, NCERA-13, NECC-103), 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48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states sampled.  Botanical samples represent a diverse range of agronomic crops.</a:t>
            </a:r>
          </a:p>
          <a:p>
            <a:pPr>
              <a:spcBef>
                <a:spcPct val="50000"/>
              </a:spcBef>
              <a:spcAft>
                <a:spcPts val="1500"/>
              </a:spcAft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Lab method bias is evaluated based on the population median and 95% confidence limit of the method median.  Samples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are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analyzed,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triplicate for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calculating precision, based on the intra-lab standard deviation (</a:t>
            </a: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stdev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</p:txBody>
      </p:sp>
      <p:pic>
        <p:nvPicPr>
          <p:cNvPr id="17" name="Picture 3" descr="ward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36387"/>
            <a:ext cx="1818437" cy="12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172450" y="6597650"/>
            <a:ext cx="9525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/>
              <a:t>Miller,  </a:t>
            </a:r>
            <a:r>
              <a:rPr lang="en-US" sz="1100" dirty="0" smtClean="0"/>
              <a:t>2012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8183979" y="6604000"/>
            <a:ext cx="94128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/>
              <a:t>Miller, 2012</a:t>
            </a:r>
            <a:endParaRPr lang="en-US" sz="1100" b="1" dirty="0"/>
          </a:p>
        </p:txBody>
      </p:sp>
      <p:pic>
        <p:nvPicPr>
          <p:cNvPr id="12" name="Picture 10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479170"/>
            <a:ext cx="10048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088"/>
          <p:cNvSpPr>
            <a:spLocks noChangeShapeType="1"/>
          </p:cNvSpPr>
          <p:nvPr/>
        </p:nvSpPr>
        <p:spPr bwMode="auto">
          <a:xfrm>
            <a:off x="152400" y="1219200"/>
            <a:ext cx="8551889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5" name="Text Box 1027"/>
          <p:cNvSpPr txBox="1">
            <a:spLocks noChangeArrowheads="1"/>
          </p:cNvSpPr>
          <p:nvPr/>
        </p:nvSpPr>
        <p:spPr bwMode="auto">
          <a:xfrm>
            <a:off x="129381" y="131802"/>
            <a:ext cx="40094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 Performance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0083" y="1562593"/>
            <a:ext cx="35680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Bias (accuracy) and precision is best depicted by the target bulls eye.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1924" y="685800"/>
            <a:ext cx="4205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Soil Analysis Bias and Precision 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" name="Picture 3" descr="C:\USB Back-UP\SERA-6 2011\IMG_28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9120" y="131802"/>
            <a:ext cx="1745398" cy="116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7369" y="2963733"/>
            <a:ext cx="412968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spcAft>
                <a:spcPts val="1800"/>
              </a:spcAft>
              <a:defRPr sz="2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z="2100" dirty="0"/>
              <a:t>Bias </a:t>
            </a:r>
            <a:r>
              <a:rPr lang="en-US" sz="2100" dirty="0" smtClean="0"/>
              <a:t>evaluates soil test consistency </a:t>
            </a:r>
            <a:r>
              <a:rPr lang="en-US" sz="2100" dirty="0"/>
              <a:t>between </a:t>
            </a:r>
            <a:r>
              <a:rPr lang="en-US" sz="2100" dirty="0" smtClean="0"/>
              <a:t>labs,  </a:t>
            </a:r>
            <a:r>
              <a:rPr lang="en-US" sz="2100" dirty="0"/>
              <a:t>important to the industry,  whereas precision </a:t>
            </a:r>
            <a:r>
              <a:rPr lang="en-US" sz="2100" dirty="0" smtClean="0"/>
              <a:t>defines the uncertainty of the soil test    within a laboratory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2044" name="Picture 60" descr="http://www.amrl.net/AmrlSitefinity/Newsletter/images/Spring2012/5_image%2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886200" cy="445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53000" y="6180807"/>
            <a:ext cx="388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http://www.amrl.net/AmrlSitefinity/Newsletter/images/Spring2012/5_image%201.jpg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8"/>
          <p:cNvSpPr>
            <a:spLocks noChangeShapeType="1"/>
          </p:cNvSpPr>
          <p:nvPr/>
        </p:nvSpPr>
        <p:spPr bwMode="auto">
          <a:xfrm>
            <a:off x="322289" y="1103398"/>
            <a:ext cx="8382000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pic>
        <p:nvPicPr>
          <p:cNvPr id="7" name="Picture 1026" descr="F:\PC-Lian\Qualcomm\Eudora\attach\agsmallcolortyp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813" y="6138446"/>
            <a:ext cx="465592" cy="61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02019745"/>
              </p:ext>
            </p:extLst>
          </p:nvPr>
        </p:nvGraphicFramePr>
        <p:xfrm>
          <a:off x="4969762" y="1594677"/>
          <a:ext cx="3581400" cy="2427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45649" y="1371600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SRS-1202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6935" y="2287363"/>
            <a:ext cx="1475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M3-K: 52 ppm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90603068"/>
              </p:ext>
            </p:extLst>
          </p:nvPr>
        </p:nvGraphicFramePr>
        <p:xfrm>
          <a:off x="4978547" y="4241071"/>
          <a:ext cx="3563830" cy="251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23193" y="4022582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SRS-1204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7579" y="4674368"/>
            <a:ext cx="1588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M3-K: 126 ppm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5766437" y="1763953"/>
            <a:ext cx="0" cy="173516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6019800" y="4361137"/>
            <a:ext cx="0" cy="181106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2289" y="1447800"/>
            <a:ext cx="4402112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Intra-lab precision (i.e. </a:t>
            </a:r>
            <a:r>
              <a:rPr lang="en-US" sz="19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stdev</a:t>
            </a: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distribution across labs </a:t>
            </a:r>
            <a:r>
              <a:rPr lang="en-US" sz="19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 </a:t>
            </a: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skewed.  Example: results for M3-K, show 71% of the </a:t>
            </a:r>
            <a:r>
              <a:rPr lang="en-US" sz="19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stdev</a:t>
            </a: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are between 0 and 2 ppm for a soil with 52 ppm K, 28 labs.</a:t>
            </a:r>
          </a:p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Increased soil test levels result in higher </a:t>
            </a:r>
            <a:r>
              <a:rPr lang="en-US" sz="19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stdev</a:t>
            </a: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but consistent skewed population.  The method median intra-lab </a:t>
            </a:r>
            <a:r>
              <a:rPr lang="en-US" sz="19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stdev</a:t>
            </a: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is 1.2 and 2.5 ppm for the two soils shown.  </a:t>
            </a:r>
          </a:p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Method uncertainty is calculated   using the </a:t>
            </a:r>
            <a:r>
              <a:rPr lang="en-US" sz="19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stdev</a:t>
            </a: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based on </a:t>
            </a:r>
            <a:r>
              <a:rPr lang="el-GR" sz="2000" b="1" dirty="0"/>
              <a:t>α</a:t>
            </a:r>
            <a:r>
              <a:rPr lang="en-US" sz="2000" dirty="0"/>
              <a:t> </a:t>
            </a:r>
            <a:r>
              <a:rPr lang="en-US" sz="2000" dirty="0" smtClean="0"/>
              <a:t>-</a:t>
            </a: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0.05 .  </a:t>
            </a:r>
          </a:p>
        </p:txBody>
      </p:sp>
      <p:sp>
        <p:nvSpPr>
          <p:cNvPr id="21" name="Text Box 1027"/>
          <p:cNvSpPr txBox="1">
            <a:spLocks noChangeArrowheads="1"/>
          </p:cNvSpPr>
          <p:nvPr/>
        </p:nvSpPr>
        <p:spPr bwMode="auto">
          <a:xfrm>
            <a:off x="221066" y="102459"/>
            <a:ext cx="40094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 Performance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3609" y="636907"/>
            <a:ext cx="2789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M3-K 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Intra-Lab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stdev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2026" y="137837"/>
            <a:ext cx="1639573" cy="1157563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183979" y="6604000"/>
            <a:ext cx="94128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/>
              <a:t>Miller, 2012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xmlns="" val="21962973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7"/>
          <p:cNvSpPr txBox="1">
            <a:spLocks noChangeArrowheads="1"/>
          </p:cNvSpPr>
          <p:nvPr/>
        </p:nvSpPr>
        <p:spPr bwMode="auto">
          <a:xfrm>
            <a:off x="304800" y="152399"/>
            <a:ext cx="40094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 Performance</a:t>
            </a:r>
          </a:p>
        </p:txBody>
      </p:sp>
      <p:sp>
        <p:nvSpPr>
          <p:cNvPr id="3" name="Line 1088"/>
          <p:cNvSpPr>
            <a:spLocks noChangeShapeType="1"/>
          </p:cNvSpPr>
          <p:nvPr/>
        </p:nvSpPr>
        <p:spPr bwMode="auto">
          <a:xfrm>
            <a:off x="304800" y="1219200"/>
            <a:ext cx="8382000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pic>
        <p:nvPicPr>
          <p:cNvPr id="4" name="Picture 1026" descr="F:\PC-Lian\Qualcomm\Eudora\attach\agsmallcolortyp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813" y="6220588"/>
            <a:ext cx="382588" cy="50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1905000" y="6388517"/>
            <a:ext cx="3841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 </a:t>
            </a:r>
            <a:r>
              <a:rPr lang="en-US" sz="1600" dirty="0" smtClean="0"/>
              <a:t>75 soils, 2007-2012, three replications.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467343" y="706397"/>
            <a:ext cx="4270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M3-K Median and 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Intra-Lab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stdev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7992861"/>
              </p:ext>
            </p:extLst>
          </p:nvPr>
        </p:nvGraphicFramePr>
        <p:xfrm>
          <a:off x="547402" y="1828800"/>
          <a:ext cx="7533657" cy="484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Picture 7" descr="_MG_207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01000" y="152400"/>
            <a:ext cx="990600" cy="148590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183979" y="6604000"/>
            <a:ext cx="94128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/>
              <a:t>Miller, 2012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xmlns="" val="403172201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7"/>
          <p:cNvSpPr txBox="1">
            <a:spLocks noChangeArrowheads="1"/>
          </p:cNvSpPr>
          <p:nvPr/>
        </p:nvSpPr>
        <p:spPr bwMode="auto">
          <a:xfrm>
            <a:off x="304800" y="152399"/>
            <a:ext cx="40094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 Performance</a:t>
            </a:r>
          </a:p>
        </p:txBody>
      </p:sp>
      <p:sp>
        <p:nvSpPr>
          <p:cNvPr id="3" name="Line 1088"/>
          <p:cNvSpPr>
            <a:spLocks noChangeShapeType="1"/>
          </p:cNvSpPr>
          <p:nvPr/>
        </p:nvSpPr>
        <p:spPr bwMode="auto">
          <a:xfrm>
            <a:off x="304800" y="1295400"/>
            <a:ext cx="8382000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graphicFrame>
        <p:nvGraphicFramePr>
          <p:cNvPr id="4" name="Group 1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2493554"/>
              </p:ext>
            </p:extLst>
          </p:nvPr>
        </p:nvGraphicFramePr>
        <p:xfrm>
          <a:off x="1082775" y="1662151"/>
          <a:ext cx="2743200" cy="365760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3190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Soil Analysis / Sample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6261000"/>
              </p:ext>
            </p:extLst>
          </p:nvPr>
        </p:nvGraphicFramePr>
        <p:xfrm>
          <a:off x="1066800" y="2133600"/>
          <a:ext cx="2770418" cy="3718560"/>
        </p:xfrm>
        <a:graphic>
          <a:graphicData uri="http://schemas.openxmlformats.org/drawingml/2006/table">
            <a:tbl>
              <a:tblPr/>
              <a:tblGrid>
                <a:gridCol w="2770418"/>
              </a:tblGrid>
              <a:tr h="357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Mehlich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 1 K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(ppm)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41000"/>
                      </a:srgbClr>
                    </a:solidFill>
                  </a:tcPr>
                </a:tc>
              </a:tr>
              <a:tr h="313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              SRS-1107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41000"/>
                      </a:srgbClr>
                    </a:solidFill>
                  </a:tcPr>
                </a:tc>
              </a:tr>
              <a:tr h="32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              SRS-1111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41000"/>
                      </a:srgbClr>
                    </a:solidFill>
                  </a:tcPr>
                </a:tc>
              </a:tr>
              <a:tr h="32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              SRS-1112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41000"/>
                      </a:srgbClr>
                    </a:solidFill>
                  </a:tcPr>
                </a:tc>
              </a:tr>
              <a:tr h="32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              SRS-1113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41000"/>
                      </a:srgbClr>
                    </a:solidFill>
                  </a:tcPr>
                </a:tc>
              </a:tr>
              <a:tr h="32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Mehlich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 3 K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(ppm)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110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41000"/>
                      </a:srgbClr>
                    </a:solidFill>
                  </a:tcPr>
                </a:tc>
              </a:tr>
              <a:tr h="32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              SRS-1107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41000"/>
                      </a:srgbClr>
                    </a:solidFill>
                  </a:tcPr>
                </a:tc>
              </a:tr>
              <a:tr h="32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              SRS-1111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41000"/>
                      </a:srgbClr>
                    </a:solidFill>
                  </a:tcPr>
                </a:tc>
              </a:tr>
              <a:tr h="32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              SRS-1112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41000"/>
                      </a:srgbClr>
                    </a:solidFill>
                  </a:tcPr>
                </a:tc>
              </a:tr>
              <a:tr h="32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              SRS-1113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41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1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476336"/>
              </p:ext>
            </p:extLst>
          </p:nvPr>
        </p:nvGraphicFramePr>
        <p:xfrm>
          <a:off x="5410199" y="1655285"/>
          <a:ext cx="1008527" cy="335280"/>
        </p:xfrm>
        <a:graphic>
          <a:graphicData uri="http://schemas.openxmlformats.org/drawingml/2006/table">
            <a:tbl>
              <a:tblPr/>
              <a:tblGrid>
                <a:gridCol w="1008527"/>
              </a:tblGrid>
              <a:tr h="32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Stdev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1041816" y="5943600"/>
            <a:ext cx="401052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aseline="30000" dirty="0"/>
              <a:t>1</a:t>
            </a:r>
            <a:r>
              <a:rPr lang="en-US" sz="1300" dirty="0"/>
              <a:t> </a:t>
            </a:r>
            <a:r>
              <a:rPr lang="en-US" sz="1300" dirty="0" smtClean="0"/>
              <a:t>Summary statistics based on ALP 2011 data base.</a:t>
            </a:r>
          </a:p>
          <a:p>
            <a:r>
              <a:rPr lang="en-US" sz="1300" baseline="30000" dirty="0" smtClean="0"/>
              <a:t>2</a:t>
            </a:r>
            <a:r>
              <a:rPr lang="en-US" sz="1300" dirty="0" smtClean="0"/>
              <a:t> Uncertainty based on </a:t>
            </a:r>
            <a:r>
              <a:rPr lang="el-GR" sz="1300" b="1" dirty="0" smtClean="0"/>
              <a:t>α</a:t>
            </a:r>
            <a:r>
              <a:rPr lang="en-US" sz="1300" dirty="0" smtClean="0"/>
              <a:t> 0.05 and 3 replications.</a:t>
            </a:r>
            <a:endParaRPr lang="en-US" sz="13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1996727"/>
              </p:ext>
            </p:extLst>
          </p:nvPr>
        </p:nvGraphicFramePr>
        <p:xfrm>
          <a:off x="5410200" y="2133600"/>
          <a:ext cx="1019769" cy="3701747"/>
        </p:xfrm>
        <a:graphic>
          <a:graphicData uri="http://schemas.openxmlformats.org/drawingml/2006/table">
            <a:tbl>
              <a:tblPr/>
              <a:tblGrid>
                <a:gridCol w="1019769"/>
              </a:tblGrid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110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7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7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75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5.1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110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3.4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4.1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7.7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11.4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5561590"/>
              </p:ext>
            </p:extLst>
          </p:nvPr>
        </p:nvGraphicFramePr>
        <p:xfrm>
          <a:off x="6629400" y="2133600"/>
          <a:ext cx="1524000" cy="3701747"/>
        </p:xfrm>
        <a:graphic>
          <a:graphicData uri="http://schemas.openxmlformats.org/drawingml/2006/table">
            <a:tbl>
              <a:tblPr/>
              <a:tblGrid>
                <a:gridCol w="1524000"/>
              </a:tblGrid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110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</a:tr>
              <a:tr h="367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± 3.7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</a:tr>
              <a:tr h="367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± 2.2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</a:tr>
              <a:tr h="375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± 7.7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± 12.6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110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110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± 8.4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± 10.1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± 19.1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± 28.3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67343" y="706397"/>
            <a:ext cx="3158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Inta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-Lab Precision K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" name="Group 1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8901610"/>
              </p:ext>
            </p:extLst>
          </p:nvPr>
        </p:nvGraphicFramePr>
        <p:xfrm>
          <a:off x="4114799" y="1655285"/>
          <a:ext cx="1008527" cy="335280"/>
        </p:xfrm>
        <a:graphic>
          <a:graphicData uri="http://schemas.openxmlformats.org/drawingml/2006/table">
            <a:tbl>
              <a:tblPr/>
              <a:tblGrid>
                <a:gridCol w="1008527"/>
              </a:tblGrid>
              <a:tr h="32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Mean 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6537100"/>
              </p:ext>
            </p:extLst>
          </p:nvPr>
        </p:nvGraphicFramePr>
        <p:xfrm>
          <a:off x="4114800" y="2133600"/>
          <a:ext cx="1019769" cy="3701747"/>
        </p:xfrm>
        <a:graphic>
          <a:graphicData uri="http://schemas.openxmlformats.org/drawingml/2006/table">
            <a:tbl>
              <a:tblPr/>
              <a:tblGrid>
                <a:gridCol w="1019769"/>
              </a:tblGrid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110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7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7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75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134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275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110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155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6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466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1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7700240"/>
              </p:ext>
            </p:extLst>
          </p:nvPr>
        </p:nvGraphicFramePr>
        <p:xfrm>
          <a:off x="6618157" y="1676401"/>
          <a:ext cx="1524000" cy="335280"/>
        </p:xfrm>
        <a:graphic>
          <a:graphicData uri="http://schemas.openxmlformats.org/drawingml/2006/table">
            <a:tbl>
              <a:tblPr/>
              <a:tblGrid>
                <a:gridCol w="1524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Uncertainty 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110" charset="-128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026" descr="F:\PC-Lian\Qualcomm\Eudora\attach\agsmallcolortyp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6220588"/>
            <a:ext cx="382588" cy="50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\\Notebook\c\MyFiles\scoop5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399"/>
            <a:ext cx="1784349" cy="1295401"/>
          </a:xfrm>
          <a:prstGeom prst="rect">
            <a:avLst/>
          </a:prstGeom>
          <a:noFill/>
          <a:ln w="222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183979" y="6604000"/>
            <a:ext cx="94128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/>
              <a:t>Miller, 2012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xmlns="" val="292817348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0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1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2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3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4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5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6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7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8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9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0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1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2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5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6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7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8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9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38511</TotalTime>
  <Words>2014</Words>
  <Application>Microsoft Office PowerPoint</Application>
  <PresentationFormat>On-screen Show (4:3)</PresentationFormat>
  <Paragraphs>450</Paragraphs>
  <Slides>24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Blank Presentation</vt:lpstr>
      <vt:lpstr>SPW 12.0 Graph</vt:lpstr>
      <vt:lpstr>SPW 10.0 Graph</vt:lpstr>
      <vt:lpstr>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the 1997 USGA Proficiency Testing Program</dc:title>
  <dc:creator>Bob Miller</dc:creator>
  <cp:lastModifiedBy>kmr</cp:lastModifiedBy>
  <cp:revision>672</cp:revision>
  <cp:lastPrinted>2000-02-16T02:48:38Z</cp:lastPrinted>
  <dcterms:created xsi:type="dcterms:W3CDTF">2009-05-14T03:50:40Z</dcterms:created>
  <dcterms:modified xsi:type="dcterms:W3CDTF">2012-09-12T12:22:33Z</dcterms:modified>
</cp:coreProperties>
</file>