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02" r:id="rId4"/>
  </p:sldMasterIdLst>
  <p:notesMasterIdLst>
    <p:notesMasterId r:id="rId31"/>
  </p:notesMasterIdLst>
  <p:sldIdLst>
    <p:sldId id="278" r:id="rId5"/>
    <p:sldId id="281" r:id="rId6"/>
    <p:sldId id="316" r:id="rId7"/>
    <p:sldId id="283" r:id="rId8"/>
    <p:sldId id="285" r:id="rId9"/>
    <p:sldId id="286" r:id="rId10"/>
    <p:sldId id="301" r:id="rId11"/>
    <p:sldId id="289" r:id="rId12"/>
    <p:sldId id="295" r:id="rId13"/>
    <p:sldId id="294" r:id="rId14"/>
    <p:sldId id="296" r:id="rId15"/>
    <p:sldId id="288" r:id="rId16"/>
    <p:sldId id="297" r:id="rId17"/>
    <p:sldId id="298" r:id="rId18"/>
    <p:sldId id="300" r:id="rId19"/>
    <p:sldId id="302" r:id="rId20"/>
    <p:sldId id="303" r:id="rId21"/>
    <p:sldId id="304" r:id="rId22"/>
    <p:sldId id="305" r:id="rId23"/>
    <p:sldId id="315" r:id="rId24"/>
    <p:sldId id="309" r:id="rId25"/>
    <p:sldId id="310" r:id="rId26"/>
    <p:sldId id="308" r:id="rId27"/>
    <p:sldId id="318" r:id="rId28"/>
    <p:sldId id="317" r:id="rId29"/>
    <p:sldId id="312"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72C4"/>
    <a:srgbClr val="C00000"/>
    <a:srgbClr val="E7E6E6"/>
    <a:srgbClr val="FFFF00"/>
    <a:srgbClr val="F0A22E"/>
    <a:srgbClr val="E3D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9" autoAdjust="0"/>
  </p:normalViewPr>
  <p:slideViewPr>
    <p:cSldViewPr snapToGrid="0">
      <p:cViewPr varScale="1">
        <p:scale>
          <a:sx n="104" d="100"/>
          <a:sy n="104" d="100"/>
        </p:scale>
        <p:origin x="1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01546-198A-4195-BCF8-F0FF54C90E5E}" type="datetimeFigureOut">
              <a:rPr lang="en-US" smtClean="0"/>
              <a:t>2/20/2023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DE88F-1F85-4A27-9D34-D74A50E7B0DA}" type="slidenum">
              <a:rPr lang="en-US" smtClean="0"/>
              <a:t>‹#›</a:t>
            </a:fld>
            <a:endParaRPr lang="en-US"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copper study – this was how they determined that copper was essential</a:t>
            </a:r>
          </a:p>
        </p:txBody>
      </p:sp>
      <p:sp>
        <p:nvSpPr>
          <p:cNvPr id="4" name="Slide Number Placeholder 3"/>
          <p:cNvSpPr>
            <a:spLocks noGrp="1"/>
          </p:cNvSpPr>
          <p:nvPr>
            <p:ph type="sldNum" sz="quarter" idx="5"/>
          </p:nvPr>
        </p:nvSpPr>
        <p:spPr/>
        <p:txBody>
          <a:bodyPr/>
          <a:lstStyle/>
          <a:p>
            <a:fld id="{2E6DE88F-1F85-4A27-9D34-D74A50E7B0DA}" type="slidenum">
              <a:rPr lang="en-US" smtClean="0"/>
              <a:t>2</a:t>
            </a:fld>
            <a:endParaRPr lang="en-US" dirty="0"/>
          </a:p>
        </p:txBody>
      </p:sp>
    </p:spTree>
    <p:extLst>
      <p:ext uri="{BB962C8B-B14F-4D97-AF65-F5344CB8AC3E}">
        <p14:creationId xmlns:p14="http://schemas.microsoft.com/office/powerpoint/2010/main" val="15540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Ammonia is fixed in nodules, conveyed across membrane as ammonium, plant synthesizes allantoin to prevent ammonium toxicity. Lots of carbon is shipped from shoots to roots to allow for allantoin creation.</a:t>
            </a:r>
          </a:p>
        </p:txBody>
      </p:sp>
      <p:sp>
        <p:nvSpPr>
          <p:cNvPr id="4" name="Slide Number Placeholder 3"/>
          <p:cNvSpPr>
            <a:spLocks noGrp="1"/>
          </p:cNvSpPr>
          <p:nvPr>
            <p:ph type="sldNum" sz="quarter" idx="5"/>
          </p:nvPr>
        </p:nvSpPr>
        <p:spPr/>
        <p:txBody>
          <a:bodyPr/>
          <a:lstStyle/>
          <a:p>
            <a:fld id="{2E6DE88F-1F85-4A27-9D34-D74A50E7B0DA}" type="slidenum">
              <a:rPr lang="en-US" smtClean="0"/>
              <a:t>10</a:t>
            </a:fld>
            <a:endParaRPr lang="en-US" dirty="0"/>
          </a:p>
        </p:txBody>
      </p:sp>
    </p:spTree>
    <p:extLst>
      <p:ext uri="{BB962C8B-B14F-4D97-AF65-F5344CB8AC3E}">
        <p14:creationId xmlns:p14="http://schemas.microsoft.com/office/powerpoint/2010/main" val="100660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Ammonium bicarbonate DTPA, acid ammonium acetate EDTA</a:t>
            </a:r>
          </a:p>
        </p:txBody>
      </p:sp>
      <p:sp>
        <p:nvSpPr>
          <p:cNvPr id="4" name="Slide Number Placeholder 3"/>
          <p:cNvSpPr>
            <a:spLocks noGrp="1"/>
          </p:cNvSpPr>
          <p:nvPr>
            <p:ph type="sldNum" sz="quarter" idx="5"/>
          </p:nvPr>
        </p:nvSpPr>
        <p:spPr/>
        <p:txBody>
          <a:bodyPr/>
          <a:lstStyle/>
          <a:p>
            <a:fld id="{2E6DE88F-1F85-4A27-9D34-D74A50E7B0DA}" type="slidenum">
              <a:rPr lang="en-US" smtClean="0"/>
              <a:t>13</a:t>
            </a:fld>
            <a:endParaRPr lang="en-US" dirty="0"/>
          </a:p>
        </p:txBody>
      </p:sp>
    </p:spTree>
    <p:extLst>
      <p:ext uri="{BB962C8B-B14F-4D97-AF65-F5344CB8AC3E}">
        <p14:creationId xmlns:p14="http://schemas.microsoft.com/office/powerpoint/2010/main" val="84235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Wisconsin samples were collected by dozens of different customers all across the state and may have some samples from Eastern MN, Iowa, and N IL whereas Illinois samples were collected primarily by three customers and may include a little Southern WI and Western IN. Again we don’t have the exact locations of samples</a:t>
            </a:r>
          </a:p>
        </p:txBody>
      </p:sp>
      <p:sp>
        <p:nvSpPr>
          <p:cNvPr id="4" name="Slide Number Placeholder 3"/>
          <p:cNvSpPr>
            <a:spLocks noGrp="1"/>
          </p:cNvSpPr>
          <p:nvPr>
            <p:ph type="sldNum" sz="quarter" idx="5"/>
          </p:nvPr>
        </p:nvSpPr>
        <p:spPr/>
        <p:txBody>
          <a:bodyPr/>
          <a:lstStyle/>
          <a:p>
            <a:fld id="{2E6DE88F-1F85-4A27-9D34-D74A50E7B0DA}" type="slidenum">
              <a:rPr lang="en-US" smtClean="0"/>
              <a:t>21</a:t>
            </a:fld>
            <a:endParaRPr lang="en-US" dirty="0"/>
          </a:p>
        </p:txBody>
      </p:sp>
    </p:spTree>
    <p:extLst>
      <p:ext uri="{BB962C8B-B14F-4D97-AF65-F5344CB8AC3E}">
        <p14:creationId xmlns:p14="http://schemas.microsoft.com/office/powerpoint/2010/main" val="329605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area in WI is central sands region, red area is calcareous soil</a:t>
            </a:r>
          </a:p>
        </p:txBody>
      </p:sp>
      <p:sp>
        <p:nvSpPr>
          <p:cNvPr id="4" name="Slide Number Placeholder 3"/>
          <p:cNvSpPr>
            <a:spLocks noGrp="1"/>
          </p:cNvSpPr>
          <p:nvPr>
            <p:ph type="sldNum" sz="quarter" idx="5"/>
          </p:nvPr>
        </p:nvSpPr>
        <p:spPr/>
        <p:txBody>
          <a:bodyPr/>
          <a:lstStyle/>
          <a:p>
            <a:fld id="{2E6DE88F-1F85-4A27-9D34-D74A50E7B0DA}" type="slidenum">
              <a:rPr lang="en-US" smtClean="0"/>
              <a:t>22</a:t>
            </a:fld>
            <a:endParaRPr lang="en-US" dirty="0"/>
          </a:p>
        </p:txBody>
      </p:sp>
    </p:spTree>
    <p:extLst>
      <p:ext uri="{BB962C8B-B14F-4D97-AF65-F5344CB8AC3E}">
        <p14:creationId xmlns:p14="http://schemas.microsoft.com/office/powerpoint/2010/main" val="70148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57DB-C4F3-E42C-A41B-2D767DCA55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A11326-9B9E-DFC4-AAAA-2B58EDFB5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0BE90-03AB-098B-C33F-801A6673CBC9}"/>
              </a:ext>
            </a:extLst>
          </p:cNvPr>
          <p:cNvSpPr>
            <a:spLocks noGrp="1"/>
          </p:cNvSpPr>
          <p:nvPr>
            <p:ph type="dt" sz="half" idx="10"/>
          </p:nvPr>
        </p:nvSpPr>
        <p:spPr/>
        <p:txBody>
          <a:bodyPr/>
          <a:lstStyle/>
          <a:p>
            <a:fld id="{847B3677-0974-4818-838C-2BBF675E7565}" type="datetime1">
              <a:rPr lang="en-US" smtClean="0"/>
              <a:t>2/20/2023</a:t>
            </a:fld>
            <a:endParaRPr lang="en-US" dirty="0"/>
          </a:p>
        </p:txBody>
      </p:sp>
      <p:sp>
        <p:nvSpPr>
          <p:cNvPr id="6" name="Slide Number Placeholder 5">
            <a:extLst>
              <a:ext uri="{FF2B5EF4-FFF2-40B4-BE49-F238E27FC236}">
                <a16:creationId xmlns:a16="http://schemas.microsoft.com/office/drawing/2014/main" id="{E81357C0-065F-8BCF-400D-745C7DCAE46B}"/>
              </a:ext>
            </a:extLst>
          </p:cNvPr>
          <p:cNvSpPr>
            <a:spLocks noGrp="1"/>
          </p:cNvSpPr>
          <p:nvPr>
            <p:ph type="sldNum" sz="quarter" idx="12"/>
          </p:nvPr>
        </p:nvSpPr>
        <p:spPr>
          <a:xfrm>
            <a:off x="4724400" y="6355032"/>
            <a:ext cx="2743200" cy="365125"/>
          </a:xfrm>
        </p:spPr>
        <p:txBody>
          <a:bodyPr/>
          <a:lstStyle>
            <a:lvl1pPr algn="ctr">
              <a:defRPr b="1">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1107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F4B1-2002-F447-BC88-A04D17F359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0ED2F0-6309-05A8-BE79-0B75ED9FE3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36F93-B2DB-B778-DB92-567C2FB459C7}"/>
              </a:ext>
            </a:extLst>
          </p:cNvPr>
          <p:cNvSpPr>
            <a:spLocks noGrp="1"/>
          </p:cNvSpPr>
          <p:nvPr>
            <p:ph type="dt" sz="half" idx="10"/>
          </p:nvPr>
        </p:nvSpPr>
        <p:spPr/>
        <p:txBody>
          <a:bodyPr/>
          <a:lstStyle/>
          <a:p>
            <a:fld id="{A7C74B2E-8E2D-4434-B3F4-E7946BCDD6D3}" type="datetime1">
              <a:rPr lang="en-US" smtClean="0"/>
              <a:t>2/20/2023</a:t>
            </a:fld>
            <a:endParaRPr lang="en-US" dirty="0"/>
          </a:p>
        </p:txBody>
      </p:sp>
      <p:sp>
        <p:nvSpPr>
          <p:cNvPr id="5" name="Footer Placeholder 4">
            <a:extLst>
              <a:ext uri="{FF2B5EF4-FFF2-40B4-BE49-F238E27FC236}">
                <a16:creationId xmlns:a16="http://schemas.microsoft.com/office/drawing/2014/main" id="{BBBABD32-63CB-262A-D055-D46BBFB1AAC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72DFB30-4D1B-B6AE-4E03-A77F4EBBB2F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583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ED3C83-96FE-AD5D-ADB5-BDC8318836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688F2-7FA4-36A8-ADBD-1E2E8990BD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BC79B-3EB3-53A9-A2DA-F26FE198DF22}"/>
              </a:ext>
            </a:extLst>
          </p:cNvPr>
          <p:cNvSpPr>
            <a:spLocks noGrp="1"/>
          </p:cNvSpPr>
          <p:nvPr>
            <p:ph type="dt" sz="half" idx="10"/>
          </p:nvPr>
        </p:nvSpPr>
        <p:spPr/>
        <p:txBody>
          <a:bodyPr/>
          <a:lstStyle/>
          <a:p>
            <a:fld id="{7DA579B8-1F12-452A-B6D8-A30948E80B90}" type="datetime1">
              <a:rPr lang="en-US" smtClean="0"/>
              <a:t>2/20/2023</a:t>
            </a:fld>
            <a:endParaRPr lang="en-US" dirty="0"/>
          </a:p>
        </p:txBody>
      </p:sp>
      <p:sp>
        <p:nvSpPr>
          <p:cNvPr id="5" name="Footer Placeholder 4">
            <a:extLst>
              <a:ext uri="{FF2B5EF4-FFF2-40B4-BE49-F238E27FC236}">
                <a16:creationId xmlns:a16="http://schemas.microsoft.com/office/drawing/2014/main" id="{8A6026AC-9FA1-ECB5-A49B-BEFFB69A84F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67D4E3E-754B-52D3-958E-B98268D6195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05173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501C6-66DD-45E0-8B12-EBFA2A5E06D1}" type="datetime1">
              <a:rPr lang="en-US" smtClean="0"/>
              <a:t>2/20/2023</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544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DF3AC-9BDB-FC5B-6857-038ABC787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3487BF-BB9B-E87E-F947-FADC0B31B9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F8E39-5154-C71E-2315-AD9CF2843AF1}"/>
              </a:ext>
            </a:extLst>
          </p:cNvPr>
          <p:cNvSpPr>
            <a:spLocks noGrp="1"/>
          </p:cNvSpPr>
          <p:nvPr>
            <p:ph type="dt" sz="half" idx="10"/>
          </p:nvPr>
        </p:nvSpPr>
        <p:spPr/>
        <p:txBody>
          <a:bodyPr/>
          <a:lstStyle/>
          <a:p>
            <a:fld id="{91329C42-5DA4-4625-A1D2-3F4561A721B1}" type="datetime1">
              <a:rPr lang="en-US" smtClean="0"/>
              <a:t>2/20/2023</a:t>
            </a:fld>
            <a:endParaRPr lang="en-US" dirty="0"/>
          </a:p>
        </p:txBody>
      </p:sp>
      <p:sp>
        <p:nvSpPr>
          <p:cNvPr id="6" name="Slide Number Placeholder 5">
            <a:extLst>
              <a:ext uri="{FF2B5EF4-FFF2-40B4-BE49-F238E27FC236}">
                <a16:creationId xmlns:a16="http://schemas.microsoft.com/office/drawing/2014/main" id="{8E1E847A-A948-DA1F-A8B9-357AD8C7C407}"/>
              </a:ext>
            </a:extLst>
          </p:cNvPr>
          <p:cNvSpPr>
            <a:spLocks noGrp="1"/>
          </p:cNvSpPr>
          <p:nvPr>
            <p:ph type="sldNum" sz="quarter" idx="12"/>
          </p:nvPr>
        </p:nvSpPr>
        <p:spPr>
          <a:xfrm>
            <a:off x="4724400" y="6356349"/>
            <a:ext cx="2743200" cy="365125"/>
          </a:xfrm>
        </p:spPr>
        <p:txBody>
          <a:bodyPr/>
          <a:lstStyle>
            <a:lvl1pPr algn="ctr">
              <a:defRPr b="1">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97458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DAAA-F3F6-A730-A6EB-50A0B48C8B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53CF0D-7DF2-14A9-2407-42BA7959A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392213-7D90-943F-6806-266663E4CEA5}"/>
              </a:ext>
            </a:extLst>
          </p:cNvPr>
          <p:cNvSpPr>
            <a:spLocks noGrp="1"/>
          </p:cNvSpPr>
          <p:nvPr>
            <p:ph type="dt" sz="half" idx="10"/>
          </p:nvPr>
        </p:nvSpPr>
        <p:spPr/>
        <p:txBody>
          <a:bodyPr/>
          <a:lstStyle/>
          <a:p>
            <a:fld id="{347DCC98-BC1C-40EA-849B-5BEF23C83474}" type="datetime1">
              <a:rPr lang="en-US" smtClean="0"/>
              <a:t>2/20/2023</a:t>
            </a:fld>
            <a:endParaRPr lang="en-US" dirty="0"/>
          </a:p>
        </p:txBody>
      </p:sp>
      <p:sp>
        <p:nvSpPr>
          <p:cNvPr id="6" name="Slide Number Placeholder 5">
            <a:extLst>
              <a:ext uri="{FF2B5EF4-FFF2-40B4-BE49-F238E27FC236}">
                <a16:creationId xmlns:a16="http://schemas.microsoft.com/office/drawing/2014/main" id="{B52DC383-AE30-B766-BB00-C96AFCB7E2F8}"/>
              </a:ext>
            </a:extLst>
          </p:cNvPr>
          <p:cNvSpPr>
            <a:spLocks noGrp="1"/>
          </p:cNvSpPr>
          <p:nvPr>
            <p:ph type="sldNum" sz="quarter" idx="12"/>
          </p:nvPr>
        </p:nvSpPr>
        <p:spPr>
          <a:xfrm>
            <a:off x="4718050" y="6356349"/>
            <a:ext cx="2743200" cy="365125"/>
          </a:xfrm>
        </p:spPr>
        <p:txBody>
          <a:bodyPr/>
          <a:lstStyle>
            <a:lvl1pPr algn="ctr">
              <a:defRPr b="1">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9528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BDB6-6E2B-1515-5D9B-FC8D381C5A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1D8406-10F5-1AB9-4B4D-3909086558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022B78-6F25-D77B-A623-D6FDDC4188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96A94C-850B-FCD5-3A34-AA4708E9CB9B}"/>
              </a:ext>
            </a:extLst>
          </p:cNvPr>
          <p:cNvSpPr>
            <a:spLocks noGrp="1"/>
          </p:cNvSpPr>
          <p:nvPr>
            <p:ph type="dt" sz="half" idx="10"/>
          </p:nvPr>
        </p:nvSpPr>
        <p:spPr/>
        <p:txBody>
          <a:bodyPr/>
          <a:lstStyle/>
          <a:p>
            <a:fld id="{80C6C3F4-29DB-4A6F-9F6D-A838748A424D}" type="datetime1">
              <a:rPr lang="en-US" smtClean="0"/>
              <a:t>2/20/2023</a:t>
            </a:fld>
            <a:endParaRPr lang="en-US" dirty="0"/>
          </a:p>
        </p:txBody>
      </p:sp>
      <p:sp>
        <p:nvSpPr>
          <p:cNvPr id="7" name="Slide Number Placeholder 6">
            <a:extLst>
              <a:ext uri="{FF2B5EF4-FFF2-40B4-BE49-F238E27FC236}">
                <a16:creationId xmlns:a16="http://schemas.microsoft.com/office/drawing/2014/main" id="{26A2D540-A18F-2829-5A8B-F0EDFB4955ED}"/>
              </a:ext>
            </a:extLst>
          </p:cNvPr>
          <p:cNvSpPr>
            <a:spLocks noGrp="1"/>
          </p:cNvSpPr>
          <p:nvPr>
            <p:ph type="sldNum" sz="quarter" idx="12"/>
          </p:nvPr>
        </p:nvSpPr>
        <p:spPr>
          <a:xfrm>
            <a:off x="4724400" y="6356349"/>
            <a:ext cx="2743200" cy="365125"/>
          </a:xfrm>
        </p:spPr>
        <p:txBody>
          <a:bodyPr/>
          <a:lstStyle>
            <a:lvl1pPr algn="ctr">
              <a:defRPr b="1">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107806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60EF-6593-EA7F-1C17-86196BB353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238E84-AF67-7816-4318-5982E1847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CD1133-1F73-21E0-6AC9-B485269B5F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15947F-ED0B-FD15-5971-76A8E20FAD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19868F-9000-0319-52C6-45E06F0A91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00DA6F-364A-CD72-F80F-78960467C6A0}"/>
              </a:ext>
            </a:extLst>
          </p:cNvPr>
          <p:cNvSpPr>
            <a:spLocks noGrp="1"/>
          </p:cNvSpPr>
          <p:nvPr>
            <p:ph type="dt" sz="half" idx="10"/>
          </p:nvPr>
        </p:nvSpPr>
        <p:spPr/>
        <p:txBody>
          <a:bodyPr/>
          <a:lstStyle/>
          <a:p>
            <a:fld id="{6FC1C86D-52B3-45A1-AFC7-65252D866E42}" type="datetime1">
              <a:rPr lang="en-US" smtClean="0"/>
              <a:t>2/20/2023</a:t>
            </a:fld>
            <a:endParaRPr lang="en-US" dirty="0"/>
          </a:p>
        </p:txBody>
      </p:sp>
      <p:sp>
        <p:nvSpPr>
          <p:cNvPr id="9" name="Slide Number Placeholder 8">
            <a:extLst>
              <a:ext uri="{FF2B5EF4-FFF2-40B4-BE49-F238E27FC236}">
                <a16:creationId xmlns:a16="http://schemas.microsoft.com/office/drawing/2014/main" id="{78F1AA39-05DC-8829-9D60-9863F91FF8B4}"/>
              </a:ext>
            </a:extLst>
          </p:cNvPr>
          <p:cNvSpPr>
            <a:spLocks noGrp="1"/>
          </p:cNvSpPr>
          <p:nvPr>
            <p:ph type="sldNum" sz="quarter" idx="12"/>
          </p:nvPr>
        </p:nvSpPr>
        <p:spPr>
          <a:xfrm>
            <a:off x="4724400" y="6356350"/>
            <a:ext cx="2743200" cy="365125"/>
          </a:xfrm>
        </p:spPr>
        <p:txBody>
          <a:bodyPr/>
          <a:lstStyle>
            <a:lvl1pPr algn="ctr">
              <a:defRPr b="1">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31177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5425-F774-A04B-F807-7F4412632C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1E76DF-6DE5-C55B-6572-74DAF2916513}"/>
              </a:ext>
            </a:extLst>
          </p:cNvPr>
          <p:cNvSpPr>
            <a:spLocks noGrp="1"/>
          </p:cNvSpPr>
          <p:nvPr>
            <p:ph type="dt" sz="half" idx="10"/>
          </p:nvPr>
        </p:nvSpPr>
        <p:spPr/>
        <p:txBody>
          <a:bodyPr/>
          <a:lstStyle/>
          <a:p>
            <a:fld id="{BDD88537-F3AC-498E-A5B4-EFD063F5711B}" type="datetime1">
              <a:rPr lang="en-US" smtClean="0"/>
              <a:t>2/20/2023</a:t>
            </a:fld>
            <a:endParaRPr lang="en-US" dirty="0"/>
          </a:p>
        </p:txBody>
      </p:sp>
      <p:sp>
        <p:nvSpPr>
          <p:cNvPr id="5" name="Slide Number Placeholder 4">
            <a:extLst>
              <a:ext uri="{FF2B5EF4-FFF2-40B4-BE49-F238E27FC236}">
                <a16:creationId xmlns:a16="http://schemas.microsoft.com/office/drawing/2014/main" id="{46EF3345-448D-239F-5043-E6B8D6ACACA3}"/>
              </a:ext>
            </a:extLst>
          </p:cNvPr>
          <p:cNvSpPr>
            <a:spLocks noGrp="1"/>
          </p:cNvSpPr>
          <p:nvPr>
            <p:ph type="sldNum" sz="quarter" idx="12"/>
          </p:nvPr>
        </p:nvSpPr>
        <p:spPr>
          <a:xfrm>
            <a:off x="4724400" y="6356349"/>
            <a:ext cx="2743200" cy="365125"/>
          </a:xfrm>
        </p:spPr>
        <p:txBody>
          <a:bodyPr/>
          <a:lstStyle>
            <a:lvl1pPr algn="ctr">
              <a:defRPr b="1">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93482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86F596-B8AC-FB77-FBE1-AADC610A7332}"/>
              </a:ext>
            </a:extLst>
          </p:cNvPr>
          <p:cNvSpPr>
            <a:spLocks noGrp="1"/>
          </p:cNvSpPr>
          <p:nvPr>
            <p:ph type="dt" sz="half" idx="10"/>
          </p:nvPr>
        </p:nvSpPr>
        <p:spPr/>
        <p:txBody>
          <a:bodyPr/>
          <a:lstStyle/>
          <a:p>
            <a:fld id="{CBECE043-4A10-4F5C-B0FA-30405AE91509}" type="datetime1">
              <a:rPr lang="en-US" smtClean="0"/>
              <a:t>2/20/2023</a:t>
            </a:fld>
            <a:endParaRPr lang="en-US" dirty="0"/>
          </a:p>
        </p:txBody>
      </p:sp>
      <p:sp>
        <p:nvSpPr>
          <p:cNvPr id="4" name="Slide Number Placeholder 3">
            <a:extLst>
              <a:ext uri="{FF2B5EF4-FFF2-40B4-BE49-F238E27FC236}">
                <a16:creationId xmlns:a16="http://schemas.microsoft.com/office/drawing/2014/main" id="{B01989FF-A467-F607-7F57-67555108AC95}"/>
              </a:ext>
            </a:extLst>
          </p:cNvPr>
          <p:cNvSpPr>
            <a:spLocks noGrp="1"/>
          </p:cNvSpPr>
          <p:nvPr>
            <p:ph type="sldNum" sz="quarter" idx="12"/>
          </p:nvPr>
        </p:nvSpPr>
        <p:spPr>
          <a:xfrm>
            <a:off x="4724400" y="6356349"/>
            <a:ext cx="2743200" cy="365125"/>
          </a:xfrm>
        </p:spPr>
        <p:txBody>
          <a:bodyPr/>
          <a:lstStyle>
            <a:lvl1pPr algn="ctr">
              <a:defRPr b="1">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0570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AD841-1F47-F22C-D96E-23E2C7D0F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2FBADE-E2DB-7C41-EE10-C5C32612FC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C62F4E-0600-52E4-184A-C78E97AA1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857B9-26BA-7582-B3C4-2B61888BD8F1}"/>
              </a:ext>
            </a:extLst>
          </p:cNvPr>
          <p:cNvSpPr>
            <a:spLocks noGrp="1"/>
          </p:cNvSpPr>
          <p:nvPr>
            <p:ph type="dt" sz="half" idx="10"/>
          </p:nvPr>
        </p:nvSpPr>
        <p:spPr/>
        <p:txBody>
          <a:bodyPr/>
          <a:lstStyle/>
          <a:p>
            <a:fld id="{2A542489-92B6-4315-AE0B-41E1768700A6}" type="datetime1">
              <a:rPr lang="en-US" smtClean="0"/>
              <a:t>2/20/2023</a:t>
            </a:fld>
            <a:endParaRPr lang="en-US" dirty="0"/>
          </a:p>
        </p:txBody>
      </p:sp>
      <p:sp>
        <p:nvSpPr>
          <p:cNvPr id="7" name="Slide Number Placeholder 6">
            <a:extLst>
              <a:ext uri="{FF2B5EF4-FFF2-40B4-BE49-F238E27FC236}">
                <a16:creationId xmlns:a16="http://schemas.microsoft.com/office/drawing/2014/main" id="{A7849D4E-0850-88F8-7DE6-CBF6C8B45CF9}"/>
              </a:ext>
            </a:extLst>
          </p:cNvPr>
          <p:cNvSpPr>
            <a:spLocks noGrp="1"/>
          </p:cNvSpPr>
          <p:nvPr>
            <p:ph type="sldNum" sz="quarter" idx="12"/>
          </p:nvPr>
        </p:nvSpPr>
        <p:spPr>
          <a:xfrm>
            <a:off x="4724400" y="6356349"/>
            <a:ext cx="2743200" cy="365125"/>
          </a:xfrm>
        </p:spPr>
        <p:txBody>
          <a:bodyPr/>
          <a:lstStyle>
            <a:lvl1pPr algn="ctr">
              <a:defRPr b="1">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102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4CA7-BB1F-CA1D-5BEE-025AC029F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E2DA4B-6EB7-6A07-AC73-3F64A93731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0DF111-5F36-0D3C-396A-BDA82E119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1E487E-9BF8-C871-B644-C88AD71B27CB}"/>
              </a:ext>
            </a:extLst>
          </p:cNvPr>
          <p:cNvSpPr>
            <a:spLocks noGrp="1"/>
          </p:cNvSpPr>
          <p:nvPr>
            <p:ph type="dt" sz="half" idx="10"/>
          </p:nvPr>
        </p:nvSpPr>
        <p:spPr/>
        <p:txBody>
          <a:bodyPr/>
          <a:lstStyle/>
          <a:p>
            <a:fld id="{3FC88617-86AE-4AFF-B7B1-D6201FFD41C9}" type="datetime1">
              <a:rPr lang="en-US" smtClean="0"/>
              <a:t>2/20/2023</a:t>
            </a:fld>
            <a:endParaRPr lang="en-US" dirty="0"/>
          </a:p>
        </p:txBody>
      </p:sp>
      <p:sp>
        <p:nvSpPr>
          <p:cNvPr id="6" name="Footer Placeholder 5">
            <a:extLst>
              <a:ext uri="{FF2B5EF4-FFF2-40B4-BE49-F238E27FC236}">
                <a16:creationId xmlns:a16="http://schemas.microsoft.com/office/drawing/2014/main" id="{D840B9EA-9F93-E1DF-E883-949E86F85D56}"/>
              </a:ext>
            </a:extLst>
          </p:cNvPr>
          <p:cNvSpPr>
            <a:spLocks noGrp="1"/>
          </p:cNvSpPr>
          <p:nvPr>
            <p:ph type="ftr" sz="quarter" idx="11"/>
          </p:nvPr>
        </p:nvSpPr>
        <p:spPr>
          <a:xfrm>
            <a:off x="4038600" y="6356350"/>
            <a:ext cx="4114800" cy="365125"/>
          </a:xfrm>
          <a:prstGeom prst="rect">
            <a:avLst/>
          </a:prstGeom>
        </p:spPr>
        <p:txBody>
          <a:bodyPr/>
          <a:lstStyle/>
          <a:p>
            <a:pPr algn="l"/>
            <a:endParaRPr lang="en-US" dirty="0"/>
          </a:p>
        </p:txBody>
      </p:sp>
      <p:sp>
        <p:nvSpPr>
          <p:cNvPr id="7" name="Slide Number Placeholder 6">
            <a:extLst>
              <a:ext uri="{FF2B5EF4-FFF2-40B4-BE49-F238E27FC236}">
                <a16:creationId xmlns:a16="http://schemas.microsoft.com/office/drawing/2014/main" id="{2A49FEEA-DC09-C75A-490A-4E8985ECAC4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4260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96DAC541-7B7A-43D3-8B79-37D633B846F1}">
                <asvg:svgBlip xmlns:asvg="http://schemas.microsoft.com/office/drawing/2016/SVG/main" r:embed="rId15"/>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C77039-6355-7B52-1BA5-C04DDC5526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D6B84A-94BE-000A-ED93-4C242ADC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9122C9-938D-E03F-98AB-3EA299587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36986-7F63-4B24-BF96-CC547D61BB65}" type="datetime1">
              <a:rPr lang="en-US" smtClean="0"/>
              <a:t>2/20/2023</a:t>
            </a:fld>
            <a:endParaRPr lang="en-US" dirty="0"/>
          </a:p>
        </p:txBody>
      </p:sp>
      <p:sp>
        <p:nvSpPr>
          <p:cNvPr id="6" name="Slide Number Placeholder 5">
            <a:extLst>
              <a:ext uri="{FF2B5EF4-FFF2-40B4-BE49-F238E27FC236}">
                <a16:creationId xmlns:a16="http://schemas.microsoft.com/office/drawing/2014/main" id="{2E8D6C88-AA8A-E1BD-D17F-4498BF155A36}"/>
              </a:ext>
            </a:extLst>
          </p:cNvPr>
          <p:cNvSpPr>
            <a:spLocks noGrp="1"/>
          </p:cNvSpPr>
          <p:nvPr>
            <p:ph type="sldNum" sz="quarter" idx="4"/>
          </p:nvPr>
        </p:nvSpPr>
        <p:spPr>
          <a:xfrm>
            <a:off x="4724400" y="6356349"/>
            <a:ext cx="2743200" cy="365125"/>
          </a:xfrm>
          <a:prstGeom prst="rect">
            <a:avLst/>
          </a:prstGeom>
        </p:spPr>
        <p:txBody>
          <a:bodyPr vert="horz" lIns="91440" tIns="45720" rIns="91440" bIns="45720" rtlCol="0" anchor="ctr"/>
          <a:lstStyle>
            <a:lvl1pPr algn="ctr">
              <a:defRPr sz="1200" b="1">
                <a:solidFill>
                  <a:schemeClr val="tx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9183973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79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8B091D1A-A30D-0455-7716-8EC561C96FBF}"/>
              </a:ext>
            </a:extLst>
          </p:cNvPr>
          <p:cNvSpPr/>
          <p:nvPr/>
        </p:nvSpPr>
        <p:spPr>
          <a:xfrm>
            <a:off x="2078182" y="942109"/>
            <a:ext cx="8035637" cy="4581236"/>
          </a:xfrm>
          <a:prstGeom prst="snip2DiagRect">
            <a:avLst/>
          </a:prstGeom>
          <a:solidFill>
            <a:srgbClr val="FFFFFF">
              <a:alpha val="67059"/>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2464279" y="1063926"/>
            <a:ext cx="7263442" cy="1337095"/>
          </a:xfrm>
        </p:spPr>
        <p:txBody>
          <a:bodyPr>
            <a:noAutofit/>
          </a:bodyPr>
          <a:lstStyle/>
          <a:p>
            <a:r>
              <a:rPr lang="en-US" sz="4800" b="1" dirty="0"/>
              <a:t>Essential but Unmeasured</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2766204" y="2748623"/>
            <a:ext cx="6659592" cy="1337095"/>
          </a:xfrm>
        </p:spPr>
        <p:txBody>
          <a:bodyPr>
            <a:normAutofit/>
          </a:bodyPr>
          <a:lstStyle/>
          <a:p>
            <a:r>
              <a:rPr lang="en-US" sz="2800" i="1" dirty="0"/>
              <a:t>Mehlich III predicts that most soils in Wisconsin and Illinois are nickel deficient</a:t>
            </a:r>
          </a:p>
        </p:txBody>
      </p:sp>
      <p:sp>
        <p:nvSpPr>
          <p:cNvPr id="4" name="TextBox 3">
            <a:extLst>
              <a:ext uri="{FF2B5EF4-FFF2-40B4-BE49-F238E27FC236}">
                <a16:creationId xmlns:a16="http://schemas.microsoft.com/office/drawing/2014/main" id="{EDAB5521-4BCA-C489-71C5-073708D4BB9E}"/>
              </a:ext>
            </a:extLst>
          </p:cNvPr>
          <p:cNvSpPr txBox="1"/>
          <p:nvPr/>
        </p:nvSpPr>
        <p:spPr>
          <a:xfrm>
            <a:off x="2464279" y="4284615"/>
            <a:ext cx="7263442" cy="830997"/>
          </a:xfrm>
          <a:prstGeom prst="rect">
            <a:avLst/>
          </a:prstGeom>
          <a:noFill/>
        </p:spPr>
        <p:txBody>
          <a:bodyPr wrap="square" rtlCol="0">
            <a:spAutoFit/>
          </a:bodyPr>
          <a:lstStyle/>
          <a:p>
            <a:pPr algn="ctr"/>
            <a:r>
              <a:rPr lang="en-US" sz="2400" dirty="0"/>
              <a:t>Dustin Sawyer, MSc</a:t>
            </a:r>
          </a:p>
          <a:p>
            <a:pPr algn="ctr"/>
            <a:r>
              <a:rPr lang="en-US" sz="2400" dirty="0"/>
              <a:t>Phillip Barak, PhD</a:t>
            </a:r>
          </a:p>
        </p:txBody>
      </p:sp>
      <p:pic>
        <p:nvPicPr>
          <p:cNvPr id="7" name="Picture 6" descr="Text&#10;&#10;Description automatically generated with medium confidence">
            <a:extLst>
              <a:ext uri="{FF2B5EF4-FFF2-40B4-BE49-F238E27FC236}">
                <a16:creationId xmlns:a16="http://schemas.microsoft.com/office/drawing/2014/main" id="{4015BA0B-AB61-4712-7D8F-8A9948EEDA93}"/>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197589" y="5624417"/>
            <a:ext cx="2878040" cy="1097280"/>
          </a:xfrm>
          <a:prstGeom prst="rect">
            <a:avLst/>
          </a:prstGeom>
        </p:spPr>
      </p:pic>
      <p:pic>
        <p:nvPicPr>
          <p:cNvPr id="9" name="Picture 8" descr="Logo&#10;&#10;Description automatically generated">
            <a:extLst>
              <a:ext uri="{FF2B5EF4-FFF2-40B4-BE49-F238E27FC236}">
                <a16:creationId xmlns:a16="http://schemas.microsoft.com/office/drawing/2014/main" id="{03555EF6-BEC9-3E91-8301-9E0C8A926DF7}"/>
              </a:ext>
            </a:extLst>
          </p:cNvPr>
          <p:cNvPicPr>
            <a:picLocks noChangeAspect="1"/>
          </p:cNvPicPr>
          <p:nvPr/>
        </p:nvPicPr>
        <p:blipFill>
          <a:blip r:embed="rId3"/>
          <a:stretch>
            <a:fillRect/>
          </a:stretch>
        </p:blipFill>
        <p:spPr>
          <a:xfrm>
            <a:off x="8544461" y="5692815"/>
            <a:ext cx="3259247" cy="1097280"/>
          </a:xfrm>
          <a:prstGeom prst="rect">
            <a:avLst/>
          </a:prstGeom>
        </p:spPr>
      </p:pic>
    </p:spTree>
    <p:extLst>
      <p:ext uri="{BB962C8B-B14F-4D97-AF65-F5344CB8AC3E}">
        <p14:creationId xmlns:p14="http://schemas.microsoft.com/office/powerpoint/2010/main" val="416788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8E241-93A1-BF50-FE8F-822014EA438E}"/>
              </a:ext>
            </a:extLst>
          </p:cNvPr>
          <p:cNvSpPr>
            <a:spLocks noGrp="1"/>
          </p:cNvSpPr>
          <p:nvPr>
            <p:ph type="title"/>
          </p:nvPr>
        </p:nvSpPr>
        <p:spPr>
          <a:xfrm>
            <a:off x="913795" y="267857"/>
            <a:ext cx="10353762" cy="1257300"/>
          </a:xfrm>
        </p:spPr>
        <p:txBody>
          <a:bodyPr/>
          <a:lstStyle/>
          <a:p>
            <a:r>
              <a:rPr lang="en-US" b="1" dirty="0">
                <a:effectLst/>
              </a:rPr>
              <a:t>Urea and urease in legumes</a:t>
            </a:r>
          </a:p>
        </p:txBody>
      </p:sp>
      <p:pic>
        <p:nvPicPr>
          <p:cNvPr id="6" name="Content Placeholder 4">
            <a:extLst>
              <a:ext uri="{FF2B5EF4-FFF2-40B4-BE49-F238E27FC236}">
                <a16:creationId xmlns:a16="http://schemas.microsoft.com/office/drawing/2014/main" id="{96DC3EA6-1983-9F62-8583-E59269E7C99B}"/>
              </a:ext>
            </a:extLst>
          </p:cNvPr>
          <p:cNvPicPr>
            <a:picLocks noGrp="1" noChangeAspect="1"/>
          </p:cNvPicPr>
          <p:nvPr>
            <p:ph idx="1"/>
          </p:nvPr>
        </p:nvPicPr>
        <p:blipFill>
          <a:blip r:embed="rId3">
            <a:clrChange>
              <a:clrFrom>
                <a:srgbClr val="FFFFFF"/>
              </a:clrFrom>
              <a:clrTo>
                <a:srgbClr val="FFFFFF">
                  <a:alpha val="0"/>
                </a:srgbClr>
              </a:clrTo>
            </a:clrChange>
          </a:blip>
          <a:stretch>
            <a:fillRect/>
          </a:stretch>
        </p:blipFill>
        <p:spPr>
          <a:xfrm>
            <a:off x="1834507" y="1630209"/>
            <a:ext cx="2222278" cy="2222278"/>
          </a:xfrm>
        </p:spPr>
      </p:pic>
      <p:pic>
        <p:nvPicPr>
          <p:cNvPr id="12" name="Picture 11">
            <a:extLst>
              <a:ext uri="{FF2B5EF4-FFF2-40B4-BE49-F238E27FC236}">
                <a16:creationId xmlns:a16="http://schemas.microsoft.com/office/drawing/2014/main" id="{72D69E1A-C2D0-9A8E-9526-D1282A8F262E}"/>
              </a:ext>
            </a:extLst>
          </p:cNvPr>
          <p:cNvPicPr>
            <a:picLocks noChangeAspect="1"/>
          </p:cNvPicPr>
          <p:nvPr/>
        </p:nvPicPr>
        <p:blipFill>
          <a:blip r:embed="rId4"/>
          <a:stretch>
            <a:fillRect/>
          </a:stretch>
        </p:blipFill>
        <p:spPr>
          <a:xfrm>
            <a:off x="4437067" y="1369748"/>
            <a:ext cx="5603866" cy="2743200"/>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B60B43E8-CA98-B598-13C9-31A1BA16159D}"/>
              </a:ext>
            </a:extLst>
          </p:cNvPr>
          <p:cNvSpPr txBox="1">
            <a:spLocks/>
          </p:cNvSpPr>
          <p:nvPr/>
        </p:nvSpPr>
        <p:spPr>
          <a:xfrm>
            <a:off x="797052" y="4326104"/>
            <a:ext cx="10597896" cy="1882671"/>
          </a:xfrm>
          <a:prstGeom prst="snip2DiagRect">
            <a:avLst/>
          </a:prstGeom>
          <a:solidFill>
            <a:srgbClr val="FFFFFF">
              <a:alpha val="67059"/>
            </a:srgbClr>
          </a:solidFill>
          <a:effectLst/>
        </p:spPr>
        <p:txBody>
          <a:bodyPr vert="horz" lIns="91440" tIns="45720" rIns="91440" bIns="45720" rtlCol="0" anchor="ctr">
            <a:normAutofit fontScale="92500"/>
          </a:bodyPr>
          <a:lstStyle>
            <a:lvl1pPr algn="ctr">
              <a:spcBef>
                <a:spcPct val="0"/>
              </a:spcBef>
              <a:buNone/>
              <a:defRPr sz="4400" cap="none">
                <a:ln w="3175" cmpd="sng">
                  <a:noFill/>
                </a:ln>
                <a:solidFill>
                  <a:schemeClr val="tx1">
                    <a:lumMod val="85000"/>
                    <a:lumOff val="15000"/>
                  </a:schemeClr>
                </a:solidFill>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400" dirty="0">
                <a:solidFill>
                  <a:schemeClr val="tx1"/>
                </a:solidFill>
              </a:rPr>
              <a:t>Nodules fix ammonia(um) which is transferred to the roots and converted to ureides.</a:t>
            </a:r>
          </a:p>
          <a:p>
            <a:r>
              <a:rPr lang="en-US" sz="2400" dirty="0">
                <a:solidFill>
                  <a:schemeClr val="tx1"/>
                </a:solidFill>
              </a:rPr>
              <a:t>Plant transports ureides from the roots as allantoin and </a:t>
            </a:r>
            <a:r>
              <a:rPr lang="en-US" sz="2400" dirty="0" err="1">
                <a:solidFill>
                  <a:schemeClr val="tx1"/>
                </a:solidFill>
              </a:rPr>
              <a:t>allantoate</a:t>
            </a:r>
            <a:r>
              <a:rPr lang="en-US" sz="2400" dirty="0">
                <a:solidFill>
                  <a:schemeClr val="tx1"/>
                </a:solidFill>
              </a:rPr>
              <a:t>.</a:t>
            </a:r>
          </a:p>
          <a:p>
            <a:r>
              <a:rPr lang="en-US" sz="2400" dirty="0">
                <a:solidFill>
                  <a:schemeClr val="tx1"/>
                </a:solidFill>
              </a:rPr>
              <a:t>Enzymes eventually break these into urea.</a:t>
            </a:r>
          </a:p>
          <a:p>
            <a:r>
              <a:rPr lang="en-US" sz="2400" dirty="0">
                <a:solidFill>
                  <a:schemeClr val="tx1"/>
                </a:solidFill>
              </a:rPr>
              <a:t>Urease liberates the NH</a:t>
            </a:r>
            <a:r>
              <a:rPr lang="en-US" sz="2400" baseline="-25000" dirty="0">
                <a:solidFill>
                  <a:schemeClr val="tx1"/>
                </a:solidFill>
              </a:rPr>
              <a:t>4</a:t>
            </a:r>
            <a:r>
              <a:rPr lang="en-US" sz="2400" baseline="30000" dirty="0">
                <a:solidFill>
                  <a:schemeClr val="tx1"/>
                </a:solidFill>
              </a:rPr>
              <a:t>+</a:t>
            </a:r>
            <a:r>
              <a:rPr lang="en-US" sz="2400" dirty="0">
                <a:solidFill>
                  <a:schemeClr val="tx1"/>
                </a:solidFill>
              </a:rPr>
              <a:t>.</a:t>
            </a:r>
          </a:p>
        </p:txBody>
      </p:sp>
      <p:sp>
        <p:nvSpPr>
          <p:cNvPr id="4" name="TextBox 3">
            <a:extLst>
              <a:ext uri="{FF2B5EF4-FFF2-40B4-BE49-F238E27FC236}">
                <a16:creationId xmlns:a16="http://schemas.microsoft.com/office/drawing/2014/main" id="{F0272322-ACBD-974E-FE37-06817606675C}"/>
              </a:ext>
            </a:extLst>
          </p:cNvPr>
          <p:cNvSpPr txBox="1"/>
          <p:nvPr/>
        </p:nvSpPr>
        <p:spPr>
          <a:xfrm>
            <a:off x="7905958" y="5967521"/>
            <a:ext cx="3768436" cy="430887"/>
          </a:xfrm>
          <a:prstGeom prst="rect">
            <a:avLst/>
          </a:prstGeom>
          <a:noFill/>
        </p:spPr>
        <p:txBody>
          <a:bodyPr wrap="square" rtlCol="0">
            <a:spAutoFit/>
          </a:bodyPr>
          <a:lstStyle/>
          <a:p>
            <a:pPr algn="ctr" fontAlgn="base"/>
            <a:r>
              <a:rPr lang="en-US" sz="1050" b="0" i="0" dirty="0">
                <a:effectLst/>
                <a:latin typeface="+mj-lt"/>
              </a:rPr>
              <a:t>C. D. Todd et al. </a:t>
            </a:r>
            <a:r>
              <a:rPr lang="en-US" sz="1050" b="0" i="1" dirty="0">
                <a:effectLst/>
                <a:latin typeface="+mj-lt"/>
              </a:rPr>
              <a:t>Journal of Experimental Botany</a:t>
            </a:r>
            <a:r>
              <a:rPr lang="en-US" sz="1050" b="0" i="0" dirty="0">
                <a:effectLst/>
                <a:latin typeface="+mj-lt"/>
              </a:rPr>
              <a:t>(2006)</a:t>
            </a:r>
          </a:p>
          <a:p>
            <a:pPr algn="ctr"/>
            <a:endParaRPr lang="en-US" sz="1050" dirty="0">
              <a:latin typeface="+mj-lt"/>
            </a:endParaRPr>
          </a:p>
        </p:txBody>
      </p:sp>
      <p:sp>
        <p:nvSpPr>
          <p:cNvPr id="5" name="Rectangle 4">
            <a:extLst>
              <a:ext uri="{FF2B5EF4-FFF2-40B4-BE49-F238E27FC236}">
                <a16:creationId xmlns:a16="http://schemas.microsoft.com/office/drawing/2014/main" id="{7C66122F-31FD-D75B-BA17-06A7999E5BB5}"/>
              </a:ext>
            </a:extLst>
          </p:cNvPr>
          <p:cNvSpPr/>
          <p:nvPr/>
        </p:nvSpPr>
        <p:spPr>
          <a:xfrm>
            <a:off x="7419910" y="3352994"/>
            <a:ext cx="2468880" cy="731520"/>
          </a:xfrm>
          <a:prstGeom prst="rect">
            <a:avLst/>
          </a:prstGeom>
          <a:solidFill>
            <a:srgbClr val="F0A22E">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5CD0883D-16E5-6C9E-0A07-805025C862E7}"/>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7" name="Picture 6" descr="Logo&#10;&#10;Description automatically generated">
            <a:extLst>
              <a:ext uri="{FF2B5EF4-FFF2-40B4-BE49-F238E27FC236}">
                <a16:creationId xmlns:a16="http://schemas.microsoft.com/office/drawing/2014/main" id="{2B420D2B-C7F9-AB92-83C1-F9554EEDEA56}"/>
              </a:ext>
            </a:extLst>
          </p:cNvPr>
          <p:cNvPicPr>
            <a:picLocks noChangeAspect="1"/>
          </p:cNvPicPr>
          <p:nvPr/>
        </p:nvPicPr>
        <p:blipFill>
          <a:blip r:embed="rId6"/>
          <a:stretch>
            <a:fillRect/>
          </a:stretch>
        </p:blipFill>
        <p:spPr>
          <a:xfrm>
            <a:off x="10687439" y="6310703"/>
            <a:ext cx="1358019" cy="457200"/>
          </a:xfrm>
          <a:prstGeom prst="rect">
            <a:avLst/>
          </a:prstGeom>
        </p:spPr>
      </p:pic>
      <p:sp>
        <p:nvSpPr>
          <p:cNvPr id="9" name="Slide Number Placeholder 8">
            <a:extLst>
              <a:ext uri="{FF2B5EF4-FFF2-40B4-BE49-F238E27FC236}">
                <a16:creationId xmlns:a16="http://schemas.microsoft.com/office/drawing/2014/main" id="{C55C948D-CCD6-237C-0D24-AAC0A5AC7F4F}"/>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416554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8F3241-739D-CD21-23E8-E3092A6D2618}"/>
              </a:ext>
            </a:extLst>
          </p:cNvPr>
          <p:cNvSpPr txBox="1"/>
          <p:nvPr/>
        </p:nvSpPr>
        <p:spPr>
          <a:xfrm>
            <a:off x="8210745" y="605791"/>
            <a:ext cx="3617535" cy="5754767"/>
          </a:xfrm>
          <a:prstGeom prst="snip2DiagRect">
            <a:avLst/>
          </a:prstGeom>
          <a:solidFill>
            <a:srgbClr val="FFFFFF">
              <a:alpha val="67059"/>
            </a:srgbClr>
          </a:solidFill>
        </p:spPr>
        <p:txBody>
          <a:bodyPr wrap="square" rtlCol="0">
            <a:spAutoFit/>
          </a:bodyPr>
          <a:lstStyle/>
          <a:p>
            <a:pPr algn="ctr"/>
            <a:r>
              <a:rPr lang="en-US" sz="2800" b="1" dirty="0"/>
              <a:t>Increased urease activity</a:t>
            </a:r>
          </a:p>
          <a:p>
            <a:pPr algn="ctr"/>
            <a:endParaRPr lang="en-US" dirty="0"/>
          </a:p>
          <a:p>
            <a:pPr algn="ctr"/>
            <a:r>
              <a:rPr lang="en-US" sz="2400" dirty="0"/>
              <a:t>1985 Dalton et al. found increased urease activity in response to added Ni in a soil with 13 ppm total Ni.</a:t>
            </a:r>
          </a:p>
          <a:p>
            <a:pPr algn="ctr"/>
            <a:endParaRPr lang="en-US" sz="2400" dirty="0"/>
          </a:p>
          <a:p>
            <a:pPr algn="ctr"/>
            <a:r>
              <a:rPr lang="en-US" sz="2400" dirty="0"/>
              <a:t>13 ppm is roughly the median value in the conterminous US</a:t>
            </a:r>
          </a:p>
          <a:p>
            <a:pPr algn="ctr"/>
            <a:endParaRPr lang="en-US" dirty="0"/>
          </a:p>
        </p:txBody>
      </p:sp>
      <p:pic>
        <p:nvPicPr>
          <p:cNvPr id="8" name="Picture 7">
            <a:extLst>
              <a:ext uri="{FF2B5EF4-FFF2-40B4-BE49-F238E27FC236}">
                <a16:creationId xmlns:a16="http://schemas.microsoft.com/office/drawing/2014/main" id="{E8BE6DC8-4F05-70AF-0044-18FDE2F96AE8}"/>
              </a:ext>
            </a:extLst>
          </p:cNvPr>
          <p:cNvPicPr>
            <a:picLocks noChangeAspect="1"/>
          </p:cNvPicPr>
          <p:nvPr/>
        </p:nvPicPr>
        <p:blipFill>
          <a:blip r:embed="rId2"/>
          <a:stretch>
            <a:fillRect/>
          </a:stretch>
        </p:blipFill>
        <p:spPr>
          <a:xfrm>
            <a:off x="363719" y="781379"/>
            <a:ext cx="7680960" cy="5403591"/>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F57C393-2C56-FE8F-7CF9-E28740D18832}"/>
              </a:ext>
            </a:extLst>
          </p:cNvPr>
          <p:cNvSpPr/>
          <p:nvPr/>
        </p:nvSpPr>
        <p:spPr>
          <a:xfrm>
            <a:off x="716292" y="4953637"/>
            <a:ext cx="1280160" cy="640080"/>
          </a:xfrm>
          <a:prstGeom prst="rect">
            <a:avLst/>
          </a:prstGeom>
          <a:solidFill>
            <a:srgbClr val="FFFF00">
              <a:alpha val="25098"/>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ext&#10;&#10;Description automatically generated with medium confidence">
            <a:extLst>
              <a:ext uri="{FF2B5EF4-FFF2-40B4-BE49-F238E27FC236}">
                <a16:creationId xmlns:a16="http://schemas.microsoft.com/office/drawing/2014/main" id="{7F86E6CE-3B93-8BF0-AC26-2E70B7486A89}"/>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3" name="Picture 2" descr="Logo&#10;&#10;Description automatically generated">
            <a:extLst>
              <a:ext uri="{FF2B5EF4-FFF2-40B4-BE49-F238E27FC236}">
                <a16:creationId xmlns:a16="http://schemas.microsoft.com/office/drawing/2014/main" id="{53DE751D-314E-5BFB-FBAB-94BB6A812BDD}"/>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4" name="Slide Number Placeholder 3">
            <a:extLst>
              <a:ext uri="{FF2B5EF4-FFF2-40B4-BE49-F238E27FC236}">
                <a16:creationId xmlns:a16="http://schemas.microsoft.com/office/drawing/2014/main" id="{B0D0BEC3-2B09-98B9-F71E-9667CB1CF68D}"/>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5217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0" presetClass="path" presetSubtype="0" accel="50000" decel="50000" fill="hold" grpId="0" nodeType="withEffect">
                                  <p:stCondLst>
                                    <p:cond delay="0"/>
                                  </p:stCondLst>
                                  <p:childTnLst>
                                    <p:animMotion origin="layout" path="M 0.60208 -0.13079 L 0.60208 -0.13079 C 0.60026 -0.12732 0.59909 -0.12338 0.5974 -0.11991 C 0.59544 -0.11598 0.59102 -0.10949 0.58841 -0.10625 C 0.58164 -0.09838 0.57552 -0.09144 0.56745 -0.08611 C 0.56094 -0.08172 0.55404 -0.07824 0.54727 -0.07431 C 0.52344 -0.05926 0.53034 -0.06181 0.50833 -0.05093 C 0.49141 -0.04236 0.47175 -0.03473 0.45443 -0.02986 C 0.44766 -0.02801 0.44063 -0.02547 0.43373 -0.02408 C 0.42761 -0.02269 0.42123 -0.02269 0.41511 -0.02176 C 0.40977 -0.02107 0.40443 -0.01922 0.39883 -0.01875 C 0.38867 -0.0176 0.37852 -0.0176 0.36849 -0.01667 C 0.31029 -0.01019 0.37057 -0.01505 0.32513 -0.01042 C 0.3056 -0.00857 0.28503 -0.00834 0.2655 -0.00764 L 0.24245 -0.00672 C 0.23789 -0.00649 0.23333 -0.00625 0.22891 -0.00602 L 0.2013 -0.00533 C 0.16537 -0.00301 0.22552 -0.00672 0.13503 -0.00301 C 0.12956 -0.00278 0.11289 -0.00139 0.1056 3.7037E-6 C 0.10274 0.00046 0.09987 0.00208 0.09675 0.00208 C 0.07617 0.00324 0.05547 0.00277 0.0349 0.00324 C 0.02578 0.00277 0.01654 0.00277 0.00729 0.00208 C 0.00573 0.00208 0.0043 0.00115 0.00287 0.00069 C -0.00325 -0.00162 -0.00039 -0.00162 -0.0026 -0.00162 L -1.04167E-6 3.7037E-6 " pathEditMode="relative" rAng="0" ptsTypes="AAAAAAAAAAAAAAAAAAAAAAAAA">
                                      <p:cBhvr>
                                        <p:cTn id="9" dur="3000" fill="hold"/>
                                        <p:tgtEl>
                                          <p:spTgt spid="9"/>
                                        </p:tgtEl>
                                        <p:attrNameLst>
                                          <p:attrName>ppt_x</p:attrName>
                                          <p:attrName>ppt_y</p:attrName>
                                        </p:attrNameLst>
                                      </p:cBhvr>
                                      <p:rCtr x="-30234" y="6690"/>
                                    </p:animMotion>
                                  </p:childTnLst>
                                </p:cTn>
                              </p:par>
                              <p:par>
                                <p:cTn id="10" presetID="31" presetClass="entr" presetSubtype="0" fill="hold" grpId="1"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 calcmode="lin" valueType="num">
                                      <p:cBhvr>
                                        <p:cTn id="14" dur="3000" fill="hold"/>
                                        <p:tgtEl>
                                          <p:spTgt spid="9"/>
                                        </p:tgtEl>
                                        <p:attrNameLst>
                                          <p:attrName>style.rotation</p:attrName>
                                        </p:attrNameLst>
                                      </p:cBhvr>
                                      <p:tavLst>
                                        <p:tav tm="0">
                                          <p:val>
                                            <p:fltVal val="90"/>
                                          </p:val>
                                        </p:tav>
                                        <p:tav tm="100000">
                                          <p:val>
                                            <p:fltVal val="0"/>
                                          </p:val>
                                        </p:tav>
                                      </p:tavLst>
                                    </p:anim>
                                    <p:animEffect transition="in" filter="fade">
                                      <p:cBhvr>
                                        <p:cTn id="15"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510FC30-82CF-168A-58BA-14822F0F9678}"/>
              </a:ext>
            </a:extLst>
          </p:cNvPr>
          <p:cNvSpPr>
            <a:spLocks noGrp="1"/>
          </p:cNvSpPr>
          <p:nvPr>
            <p:ph type="title"/>
          </p:nvPr>
        </p:nvSpPr>
        <p:spPr>
          <a:xfrm>
            <a:off x="913795" y="604652"/>
            <a:ext cx="10353762" cy="1257300"/>
          </a:xfrm>
        </p:spPr>
        <p:txBody>
          <a:bodyPr/>
          <a:lstStyle/>
          <a:p>
            <a:r>
              <a:rPr lang="en-US" b="1" dirty="0">
                <a:effectLst/>
              </a:rPr>
              <a:t>Things I’ve said</a:t>
            </a:r>
          </a:p>
        </p:txBody>
      </p:sp>
      <p:sp>
        <p:nvSpPr>
          <p:cNvPr id="9" name="Title 1">
            <a:extLst>
              <a:ext uri="{FF2B5EF4-FFF2-40B4-BE49-F238E27FC236}">
                <a16:creationId xmlns:a16="http://schemas.microsoft.com/office/drawing/2014/main" id="{8B13F46C-20BF-5585-8187-83F299965DD5}"/>
              </a:ext>
            </a:extLst>
          </p:cNvPr>
          <p:cNvSpPr txBox="1">
            <a:spLocks/>
          </p:cNvSpPr>
          <p:nvPr/>
        </p:nvSpPr>
        <p:spPr>
          <a:xfrm>
            <a:off x="913793" y="1350965"/>
            <a:ext cx="10353762" cy="1257300"/>
          </a:xfrm>
          <a:prstGeom prst="rect">
            <a:avLst/>
          </a:prstGeom>
          <a:effectLst/>
        </p:spPr>
        <p:txBody>
          <a:bodyPr vert="horz" lIns="91440" tIns="45720" rIns="91440" bIns="45720" rtlCol="0" anchor="ctr">
            <a:normAutofit/>
          </a:bodyPr>
          <a:lstStyle>
            <a:lvl1pPr algn="ctr">
              <a:spcBef>
                <a:spcPct val="0"/>
              </a:spcBef>
              <a:buNone/>
              <a:defRPr sz="4400" cap="none">
                <a:ln w="3175" cmpd="sng">
                  <a:noFill/>
                </a:ln>
                <a:solidFill>
                  <a:schemeClr val="tx1">
                    <a:lumMod val="85000"/>
                    <a:lumOff val="15000"/>
                  </a:schemeClr>
                </a:solidFill>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b="1" dirty="0"/>
              <a:t>That should bother you</a:t>
            </a:r>
          </a:p>
        </p:txBody>
      </p:sp>
      <p:sp>
        <p:nvSpPr>
          <p:cNvPr id="10" name="Rectangle: Diagonal Corners Snipped 9">
            <a:extLst>
              <a:ext uri="{FF2B5EF4-FFF2-40B4-BE49-F238E27FC236}">
                <a16:creationId xmlns:a16="http://schemas.microsoft.com/office/drawing/2014/main" id="{7528C231-210A-189E-2D3C-C8E6C7A9F0D6}"/>
              </a:ext>
            </a:extLst>
          </p:cNvPr>
          <p:cNvSpPr>
            <a:spLocks/>
          </p:cNvSpPr>
          <p:nvPr/>
        </p:nvSpPr>
        <p:spPr>
          <a:xfrm>
            <a:off x="5008393" y="2420938"/>
            <a:ext cx="4572000" cy="3673075"/>
          </a:xfrm>
          <a:prstGeom prst="snip2Diag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noAutofit/>
            <a:scene3d>
              <a:camera prst="orthographicFront"/>
              <a:lightRig rig="soft" dir="t">
                <a:rot lat="0" lon="0" rev="15600000"/>
              </a:lightRig>
            </a:scene3d>
            <a:sp3d prstMaterial="softEdge"/>
          </a:bodyPr>
          <a:lstStyle/>
          <a:p>
            <a:pPr marL="742950" indent="-742950">
              <a:buFont typeface="+mj-lt"/>
              <a:buAutoNum type="arabicPeriod" startAt="2"/>
            </a:pPr>
            <a:r>
              <a:rPr lang="en-US" sz="2800" cap="none" spc="0" dirty="0">
                <a:ln>
                  <a:solidFill>
                    <a:schemeClr val="tx1"/>
                  </a:solidFill>
                </a:ln>
                <a:solidFill>
                  <a:schemeClr val="tx1"/>
                </a:solidFill>
              </a:rPr>
              <a:t>Brown et al. critical level </a:t>
            </a:r>
            <a:r>
              <a:rPr lang="en-US" cap="none" spc="0" dirty="0">
                <a:ln>
                  <a:solidFill>
                    <a:schemeClr val="tx1"/>
                  </a:solidFill>
                </a:ln>
                <a:solidFill>
                  <a:schemeClr val="tx1"/>
                </a:solidFill>
              </a:rPr>
              <a:t>(30 ppb in tissue)</a:t>
            </a:r>
            <a:r>
              <a:rPr lang="en-US" sz="2800" cap="none" spc="0" dirty="0">
                <a:ln>
                  <a:solidFill>
                    <a:schemeClr val="tx1"/>
                  </a:solidFill>
                </a:ln>
                <a:solidFill>
                  <a:schemeClr val="tx1"/>
                </a:solidFill>
              </a:rPr>
              <a:t> is not helpful agronomically</a:t>
            </a:r>
          </a:p>
          <a:p>
            <a:pPr marL="742950" indent="-742950">
              <a:buFont typeface="+mj-lt"/>
              <a:buAutoNum type="arabicPeriod" startAt="2"/>
            </a:pPr>
            <a:endParaRPr lang="en-US" sz="2800" cap="none" spc="0" dirty="0">
              <a:ln>
                <a:solidFill>
                  <a:schemeClr val="tx1"/>
                </a:solidFill>
              </a:ln>
              <a:solidFill>
                <a:schemeClr val="tx1"/>
              </a:solidFill>
            </a:endParaRPr>
          </a:p>
          <a:p>
            <a:pPr marL="742950" indent="-742950">
              <a:buFont typeface="+mj-lt"/>
              <a:buAutoNum type="arabicPeriod" startAt="2"/>
            </a:pPr>
            <a:endParaRPr lang="en-US" sz="2800" cap="none" spc="0" dirty="0">
              <a:ln>
                <a:solidFill>
                  <a:schemeClr val="tx1"/>
                </a:solidFill>
              </a:ln>
              <a:solidFill>
                <a:schemeClr val="tx1"/>
              </a:solidFill>
            </a:endParaRPr>
          </a:p>
          <a:p>
            <a:pPr algn="ctr"/>
            <a:r>
              <a:rPr lang="en-US" cap="none" spc="0" dirty="0">
                <a:ln>
                  <a:solidFill>
                    <a:schemeClr val="tx1"/>
                  </a:solidFill>
                </a:ln>
                <a:solidFill>
                  <a:schemeClr val="tx1"/>
                </a:solidFill>
              </a:rPr>
              <a:t>We need to know the agronomic critical level</a:t>
            </a:r>
          </a:p>
        </p:txBody>
      </p:sp>
      <p:sp>
        <p:nvSpPr>
          <p:cNvPr id="11" name="Rectangle: Diagonal Corners Snipped 10">
            <a:extLst>
              <a:ext uri="{FF2B5EF4-FFF2-40B4-BE49-F238E27FC236}">
                <a16:creationId xmlns:a16="http://schemas.microsoft.com/office/drawing/2014/main" id="{68C3887E-BFA1-2BC5-D1A5-03761320D7A1}"/>
              </a:ext>
            </a:extLst>
          </p:cNvPr>
          <p:cNvSpPr>
            <a:spLocks/>
          </p:cNvSpPr>
          <p:nvPr/>
        </p:nvSpPr>
        <p:spPr>
          <a:xfrm flipH="1">
            <a:off x="227543" y="2420935"/>
            <a:ext cx="4572000" cy="3673078"/>
          </a:xfrm>
          <a:prstGeom prst="snip2Diag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noAutofit/>
            <a:scene3d>
              <a:camera prst="orthographicFront"/>
              <a:lightRig rig="soft" dir="t">
                <a:rot lat="0" lon="0" rev="15600000"/>
              </a:lightRig>
            </a:scene3d>
            <a:sp3d prstMaterial="softEdge"/>
          </a:bodyPr>
          <a:lstStyle/>
          <a:p>
            <a:pPr marL="742950" indent="-742950">
              <a:buFont typeface="+mj-lt"/>
              <a:buAutoNum type="arabicPeriod"/>
            </a:pPr>
            <a:r>
              <a:rPr lang="en-US" sz="2800" dirty="0">
                <a:ln>
                  <a:solidFill>
                    <a:schemeClr val="tx1"/>
                  </a:solidFill>
                </a:ln>
                <a:solidFill>
                  <a:schemeClr val="tx1"/>
                </a:solidFill>
              </a:rPr>
              <a:t>The USGS total nickel concentrations are not helpful agronomically</a:t>
            </a:r>
          </a:p>
          <a:p>
            <a:pPr algn="ctr"/>
            <a:endParaRPr lang="en-US" dirty="0">
              <a:ln>
                <a:solidFill>
                  <a:schemeClr val="tx1"/>
                </a:solidFill>
              </a:ln>
              <a:solidFill>
                <a:schemeClr val="tx1"/>
              </a:solidFill>
            </a:endParaRPr>
          </a:p>
          <a:p>
            <a:pPr algn="ctr"/>
            <a:endParaRPr lang="en-US" dirty="0">
              <a:ln>
                <a:solidFill>
                  <a:schemeClr val="tx1"/>
                </a:solidFill>
              </a:ln>
              <a:solidFill>
                <a:schemeClr val="tx1"/>
              </a:solidFill>
            </a:endParaRPr>
          </a:p>
          <a:p>
            <a:pPr algn="ctr"/>
            <a:r>
              <a:rPr lang="en-US" dirty="0">
                <a:ln>
                  <a:solidFill>
                    <a:schemeClr val="tx1"/>
                  </a:solidFill>
                </a:ln>
                <a:solidFill>
                  <a:schemeClr val="tx1"/>
                </a:solidFill>
              </a:rPr>
              <a:t>We need a plant available test</a:t>
            </a:r>
          </a:p>
        </p:txBody>
      </p:sp>
      <p:pic>
        <p:nvPicPr>
          <p:cNvPr id="12" name="Picture 11" descr="Old woman sitting hand on forehead">
            <a:extLst>
              <a:ext uri="{FF2B5EF4-FFF2-40B4-BE49-F238E27FC236}">
                <a16:creationId xmlns:a16="http://schemas.microsoft.com/office/drawing/2014/main" id="{45A9E576-8581-5E25-7C51-2852981ACF7B}"/>
              </a:ext>
            </a:extLst>
          </p:cNvPr>
          <p:cNvPicPr>
            <a:picLocks noChangeAspect="1"/>
          </p:cNvPicPr>
          <p:nvPr/>
        </p:nvPicPr>
        <p:blipFill>
          <a:blip r:embed="rId2"/>
          <a:stretch>
            <a:fillRect/>
          </a:stretch>
        </p:blipFill>
        <p:spPr>
          <a:xfrm>
            <a:off x="9600363" y="1861952"/>
            <a:ext cx="2200690" cy="3658290"/>
          </a:xfrm>
          <a:prstGeom prst="rect">
            <a:avLst/>
          </a:prstGeom>
        </p:spPr>
      </p:pic>
      <p:pic>
        <p:nvPicPr>
          <p:cNvPr id="2" name="Picture 1" descr="Text&#10;&#10;Description automatically generated with medium confidence">
            <a:extLst>
              <a:ext uri="{FF2B5EF4-FFF2-40B4-BE49-F238E27FC236}">
                <a16:creationId xmlns:a16="http://schemas.microsoft.com/office/drawing/2014/main" id="{A91136A8-8559-BE64-6F81-AE0F16C5B298}"/>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3" name="Picture 2" descr="Logo&#10;&#10;Description automatically generated">
            <a:extLst>
              <a:ext uri="{FF2B5EF4-FFF2-40B4-BE49-F238E27FC236}">
                <a16:creationId xmlns:a16="http://schemas.microsoft.com/office/drawing/2014/main" id="{D21CCAE8-0B01-7693-7A53-F066A616587A}"/>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4" name="Slide Number Placeholder 3">
            <a:extLst>
              <a:ext uri="{FF2B5EF4-FFF2-40B4-BE49-F238E27FC236}">
                <a16:creationId xmlns:a16="http://schemas.microsoft.com/office/drawing/2014/main" id="{8F55A162-37D2-E6D4-BB8F-D75D2E0E7EC0}"/>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101773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0"/>
                                        <p:tgtEl>
                                          <p:spTgt spid="12"/>
                                        </p:tgtEl>
                                      </p:cBhvr>
                                    </p:animEffect>
                                    <p:anim calcmode="lin" valueType="num">
                                      <p:cBhvr>
                                        <p:cTn id="11" dur="5000" fill="hold"/>
                                        <p:tgtEl>
                                          <p:spTgt spid="12"/>
                                        </p:tgtEl>
                                        <p:attrNameLst>
                                          <p:attrName>ppt_x</p:attrName>
                                        </p:attrNameLst>
                                      </p:cBhvr>
                                      <p:tavLst>
                                        <p:tav tm="0">
                                          <p:val>
                                            <p:strVal val="#ppt_x"/>
                                          </p:val>
                                        </p:tav>
                                        <p:tav tm="100000">
                                          <p:val>
                                            <p:strVal val="#ppt_x"/>
                                          </p:val>
                                        </p:tav>
                                      </p:tavLst>
                                    </p:anim>
                                    <p:anim calcmode="lin" valueType="num">
                                      <p:cBhvr>
                                        <p:cTn id="12" dur="5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78530B-4FB5-EB96-57D5-038C9C79F36F}"/>
              </a:ext>
            </a:extLst>
          </p:cNvPr>
          <p:cNvSpPr>
            <a:spLocks noGrp="1"/>
          </p:cNvSpPr>
          <p:nvPr>
            <p:ph idx="1"/>
          </p:nvPr>
        </p:nvSpPr>
        <p:spPr>
          <a:xfrm>
            <a:off x="381000" y="640080"/>
            <a:ext cx="11430000" cy="5394960"/>
          </a:xfrm>
          <a:prstGeom prst="snip2DiagRect">
            <a:avLst>
              <a:gd name="adj1" fmla="val 0"/>
              <a:gd name="adj2" fmla="val 18550"/>
            </a:avLst>
          </a:prstGeom>
          <a:solidFill>
            <a:srgbClr val="FFFFFF">
              <a:alpha val="67059"/>
            </a:srgbClr>
          </a:solidFill>
        </p:spPr>
        <p:txBody>
          <a:bodyPr>
            <a:normAutofit/>
          </a:bodyPr>
          <a:lstStyle/>
          <a:p>
            <a:pPr marL="36900" indent="0">
              <a:buNone/>
            </a:pPr>
            <a:r>
              <a:rPr lang="en-US" sz="4400" b="1" dirty="0" err="1"/>
              <a:t>Nikoli</a:t>
            </a:r>
            <a:r>
              <a:rPr lang="en-US" sz="4400" b="1" dirty="0"/>
              <a:t> &amp; </a:t>
            </a:r>
            <a:r>
              <a:rPr lang="en-US" sz="4400" b="1" dirty="0" err="1"/>
              <a:t>Matsi</a:t>
            </a:r>
            <a:r>
              <a:rPr lang="en-US" sz="4400" b="1" dirty="0"/>
              <a:t> 2014</a:t>
            </a:r>
          </a:p>
          <a:p>
            <a:pPr marL="36900" indent="0">
              <a:buNone/>
            </a:pPr>
            <a:r>
              <a:rPr lang="en-US" sz="2800" dirty="0"/>
              <a:t>Evaluated several existing soil extractants for efficacy with nickel</a:t>
            </a:r>
          </a:p>
          <a:p>
            <a:pPr>
              <a:buFont typeface="Arial" panose="020B0604020202020204" pitchFamily="34" charset="0"/>
              <a:buChar char="•"/>
            </a:pPr>
            <a:r>
              <a:rPr lang="en-US" dirty="0"/>
              <a:t>DTPA, AB-DTPA, </a:t>
            </a:r>
            <a:r>
              <a:rPr lang="en-US" dirty="0" err="1"/>
              <a:t>AAAc</a:t>
            </a:r>
            <a:r>
              <a:rPr lang="en-US" dirty="0"/>
              <a:t>-EDTA, Mehlich III, 0.1 M HCl, 0.1 M HNO</a:t>
            </a:r>
            <a:r>
              <a:rPr lang="en-US" baseline="-25000" dirty="0"/>
              <a:t>3</a:t>
            </a:r>
            <a:endParaRPr lang="en-US" dirty="0"/>
          </a:p>
          <a:p>
            <a:pPr>
              <a:buFont typeface="Arial" panose="020B0604020202020204" pitchFamily="34" charset="0"/>
              <a:buChar char="•"/>
            </a:pPr>
            <a:r>
              <a:rPr lang="en-US" dirty="0"/>
              <a:t>First attempt to develop sufficiency critical levels in the soil</a:t>
            </a:r>
          </a:p>
          <a:p>
            <a:pPr>
              <a:buFont typeface="Arial" panose="020B0604020202020204" pitchFamily="34" charset="0"/>
              <a:buChar char="•"/>
            </a:pPr>
            <a:r>
              <a:rPr lang="en-US" dirty="0"/>
              <a:t>Best efficacy with </a:t>
            </a:r>
            <a:r>
              <a:rPr lang="en-US" dirty="0" err="1"/>
              <a:t>AAAc</a:t>
            </a:r>
            <a:r>
              <a:rPr lang="en-US" dirty="0"/>
              <a:t>-EDTA and Mehlich-3</a:t>
            </a:r>
          </a:p>
          <a:p>
            <a:pPr>
              <a:buFont typeface="Arial" panose="020B0604020202020204" pitchFamily="34" charset="0"/>
              <a:buChar char="•"/>
            </a:pPr>
            <a:r>
              <a:rPr lang="en-US" dirty="0"/>
              <a:t>Determined critical level to be ~2 mg kg</a:t>
            </a:r>
            <a:r>
              <a:rPr lang="en-US" baseline="30000" dirty="0"/>
              <a:t>-1</a:t>
            </a:r>
            <a:r>
              <a:rPr lang="en-US" dirty="0"/>
              <a:t> for these methods, using Cate-Nelson procedure</a:t>
            </a:r>
          </a:p>
          <a:p>
            <a:pPr>
              <a:buFont typeface="Arial" panose="020B0604020202020204" pitchFamily="34" charset="0"/>
              <a:buChar char="•"/>
            </a:pPr>
            <a:r>
              <a:rPr lang="en-US" dirty="0"/>
              <a:t>Used ryegrass as the crop</a:t>
            </a:r>
          </a:p>
        </p:txBody>
      </p:sp>
      <p:pic>
        <p:nvPicPr>
          <p:cNvPr id="4" name="Picture 3" descr="Text&#10;&#10;Description automatically generated with medium confidence">
            <a:extLst>
              <a:ext uri="{FF2B5EF4-FFF2-40B4-BE49-F238E27FC236}">
                <a16:creationId xmlns:a16="http://schemas.microsoft.com/office/drawing/2014/main" id="{93BF2F8D-0248-0089-AB1B-1E846EF3FE60}"/>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CB497F56-97E0-43BD-C62C-CBEDFE2CF134}"/>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2" name="Slide Number Placeholder 1">
            <a:extLst>
              <a:ext uri="{FF2B5EF4-FFF2-40B4-BE49-F238E27FC236}">
                <a16:creationId xmlns:a16="http://schemas.microsoft.com/office/drawing/2014/main" id="{26E7B2B4-4A78-34DF-D408-3878F4DF6D73}"/>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3289835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22453D-B121-2E75-A8E7-327384F482CC}"/>
              </a:ext>
            </a:extLst>
          </p:cNvPr>
          <p:cNvSpPr>
            <a:spLocks noGrp="1"/>
          </p:cNvSpPr>
          <p:nvPr>
            <p:ph idx="1"/>
          </p:nvPr>
        </p:nvSpPr>
        <p:spPr>
          <a:xfrm>
            <a:off x="381000" y="640080"/>
            <a:ext cx="11430000" cy="4351338"/>
          </a:xfrm>
          <a:prstGeom prst="snip2DiagRect">
            <a:avLst>
              <a:gd name="adj1" fmla="val 0"/>
              <a:gd name="adj2" fmla="val 23248"/>
            </a:avLst>
          </a:prstGeom>
          <a:solidFill>
            <a:srgbClr val="FFFFFF">
              <a:alpha val="67059"/>
            </a:srgbClr>
          </a:solidFill>
        </p:spPr>
        <p:txBody>
          <a:bodyPr/>
          <a:lstStyle/>
          <a:p>
            <a:pPr marL="36900" indent="0">
              <a:buNone/>
            </a:pPr>
            <a:r>
              <a:rPr lang="en-US" sz="4400" b="1" dirty="0" err="1"/>
              <a:t>Nikoli</a:t>
            </a:r>
            <a:r>
              <a:rPr lang="en-US" sz="4400" b="1" dirty="0"/>
              <a:t> et al. 2016</a:t>
            </a:r>
          </a:p>
          <a:p>
            <a:pPr marL="36900" indent="0">
              <a:buNone/>
            </a:pPr>
            <a:r>
              <a:rPr lang="en-US" sz="2800" dirty="0"/>
              <a:t>Multiple extractants and multiple calibration techniques</a:t>
            </a:r>
          </a:p>
          <a:p>
            <a:pPr>
              <a:buFont typeface="Arial" panose="020B0604020202020204" pitchFamily="34" charset="0"/>
              <a:buChar char="•"/>
            </a:pPr>
            <a:r>
              <a:rPr lang="en-US" dirty="0"/>
              <a:t>DTPA, AB-DTPA, </a:t>
            </a:r>
            <a:r>
              <a:rPr lang="en-US" dirty="0" err="1"/>
              <a:t>AAAc</a:t>
            </a:r>
            <a:r>
              <a:rPr lang="en-US" dirty="0"/>
              <a:t>-EDTA, Mehlich III extractants</a:t>
            </a:r>
          </a:p>
          <a:p>
            <a:pPr>
              <a:buFont typeface="Arial" panose="020B0604020202020204" pitchFamily="34" charset="0"/>
              <a:buChar char="•"/>
            </a:pPr>
            <a:r>
              <a:rPr lang="en-US" dirty="0" err="1"/>
              <a:t>Mitscherlich</a:t>
            </a:r>
            <a:r>
              <a:rPr lang="en-US" dirty="0"/>
              <a:t>-Bray equation, Graphical technique of Brown et al., Cate-Nelson graphical technique</a:t>
            </a:r>
          </a:p>
          <a:p>
            <a:pPr>
              <a:buFont typeface="Arial" panose="020B0604020202020204" pitchFamily="34" charset="0"/>
              <a:buChar char="•"/>
            </a:pPr>
            <a:r>
              <a:rPr lang="en-US" dirty="0"/>
              <a:t>Still used ryegrass</a:t>
            </a:r>
          </a:p>
          <a:p>
            <a:pPr>
              <a:buFont typeface="Arial" panose="020B0604020202020204" pitchFamily="34" charset="0"/>
              <a:buChar char="•"/>
            </a:pPr>
            <a:endParaRPr lang="en-US" dirty="0"/>
          </a:p>
        </p:txBody>
      </p:sp>
      <p:pic>
        <p:nvPicPr>
          <p:cNvPr id="4" name="Picture 3" descr="Text&#10;&#10;Description automatically generated with medium confidence">
            <a:extLst>
              <a:ext uri="{FF2B5EF4-FFF2-40B4-BE49-F238E27FC236}">
                <a16:creationId xmlns:a16="http://schemas.microsoft.com/office/drawing/2014/main" id="{200C32F3-15E0-347F-0C1C-6BBF22FEBF83}"/>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C36949BB-A8D5-6231-A861-27B12A8F03FB}"/>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2" name="Slide Number Placeholder 1">
            <a:extLst>
              <a:ext uri="{FF2B5EF4-FFF2-40B4-BE49-F238E27FC236}">
                <a16:creationId xmlns:a16="http://schemas.microsoft.com/office/drawing/2014/main" id="{7C5C5DCD-147D-38E4-4D10-74D0D89C84CA}"/>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351612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765DA-5890-EB02-34CA-8AB09E1DA919}"/>
              </a:ext>
            </a:extLst>
          </p:cNvPr>
          <p:cNvSpPr>
            <a:spLocks noGrp="1"/>
          </p:cNvSpPr>
          <p:nvPr>
            <p:ph type="title"/>
          </p:nvPr>
        </p:nvSpPr>
        <p:spPr/>
        <p:txBody>
          <a:bodyPr/>
          <a:lstStyle/>
          <a:p>
            <a:r>
              <a:rPr lang="en-US" b="1" dirty="0" err="1">
                <a:latin typeface="+mn-lt"/>
              </a:rPr>
              <a:t>Nikoli</a:t>
            </a:r>
            <a:r>
              <a:rPr lang="en-US" b="1" dirty="0">
                <a:latin typeface="+mn-lt"/>
              </a:rPr>
              <a:t> et al. 2016</a:t>
            </a:r>
          </a:p>
        </p:txBody>
      </p:sp>
      <p:graphicFrame>
        <p:nvGraphicFramePr>
          <p:cNvPr id="8" name="Table 49">
            <a:extLst>
              <a:ext uri="{FF2B5EF4-FFF2-40B4-BE49-F238E27FC236}">
                <a16:creationId xmlns:a16="http://schemas.microsoft.com/office/drawing/2014/main" id="{70C48CA1-CF04-1029-97E1-20C0197BC74C}"/>
              </a:ext>
            </a:extLst>
          </p:cNvPr>
          <p:cNvGraphicFramePr>
            <a:graphicFrameLocks noGrp="1"/>
          </p:cNvGraphicFramePr>
          <p:nvPr>
            <p:extLst>
              <p:ext uri="{D42A27DB-BD31-4B8C-83A1-F6EECF244321}">
                <p14:modId xmlns:p14="http://schemas.microsoft.com/office/powerpoint/2010/main" val="3576592227"/>
              </p:ext>
            </p:extLst>
          </p:nvPr>
        </p:nvGraphicFramePr>
        <p:xfrm>
          <a:off x="2412727" y="2089175"/>
          <a:ext cx="7366547" cy="3248465"/>
        </p:xfrm>
        <a:graphic>
          <a:graphicData uri="http://schemas.openxmlformats.org/drawingml/2006/table">
            <a:tbl>
              <a:tblPr firstRow="1" bandRow="1">
                <a:tableStyleId>{10A1B5D5-9B99-4C35-A422-299274C87663}</a:tableStyleId>
              </a:tblPr>
              <a:tblGrid>
                <a:gridCol w="2294627">
                  <a:extLst>
                    <a:ext uri="{9D8B030D-6E8A-4147-A177-3AD203B41FA5}">
                      <a16:colId xmlns:a16="http://schemas.microsoft.com/office/drawing/2014/main" val="192467940"/>
                    </a:ext>
                  </a:extLst>
                </a:gridCol>
                <a:gridCol w="1267980">
                  <a:extLst>
                    <a:ext uri="{9D8B030D-6E8A-4147-A177-3AD203B41FA5}">
                      <a16:colId xmlns:a16="http://schemas.microsoft.com/office/drawing/2014/main" val="3511896663"/>
                    </a:ext>
                  </a:extLst>
                </a:gridCol>
                <a:gridCol w="1267980">
                  <a:extLst>
                    <a:ext uri="{9D8B030D-6E8A-4147-A177-3AD203B41FA5}">
                      <a16:colId xmlns:a16="http://schemas.microsoft.com/office/drawing/2014/main" val="3542231517"/>
                    </a:ext>
                  </a:extLst>
                </a:gridCol>
                <a:gridCol w="1267980">
                  <a:extLst>
                    <a:ext uri="{9D8B030D-6E8A-4147-A177-3AD203B41FA5}">
                      <a16:colId xmlns:a16="http://schemas.microsoft.com/office/drawing/2014/main" val="2611768292"/>
                    </a:ext>
                  </a:extLst>
                </a:gridCol>
                <a:gridCol w="1267980">
                  <a:extLst>
                    <a:ext uri="{9D8B030D-6E8A-4147-A177-3AD203B41FA5}">
                      <a16:colId xmlns:a16="http://schemas.microsoft.com/office/drawing/2014/main" val="4046640865"/>
                    </a:ext>
                  </a:extLst>
                </a:gridCol>
              </a:tblGrid>
              <a:tr h="561661">
                <a:tc gridSpan="5">
                  <a:txBody>
                    <a:bodyPr/>
                    <a:lstStyle/>
                    <a:p>
                      <a:r>
                        <a:rPr lang="en-US" sz="2400" dirty="0">
                          <a:solidFill>
                            <a:schemeClr val="tx1"/>
                          </a:solidFill>
                        </a:rPr>
                        <a:t>Table 1: Critical levels of extractable Ni  (mg kg </a:t>
                      </a:r>
                      <a:r>
                        <a:rPr lang="en-US" sz="2400" baseline="30000" dirty="0">
                          <a:solidFill>
                            <a:schemeClr val="tx1"/>
                          </a:solidFill>
                        </a:rPr>
                        <a:t>-1</a:t>
                      </a:r>
                      <a:r>
                        <a:rPr lang="en-US" sz="2400" dirty="0">
                          <a:solidFill>
                            <a:schemeClr val="tx1"/>
                          </a:solidFill>
                        </a:rPr>
                        <a:t>)</a:t>
                      </a:r>
                      <a:endParaRPr lang="en-US" sz="2400" i="0" dirty="0">
                        <a:solidFill>
                          <a:schemeClr val="tx1"/>
                        </a:solidFill>
                      </a:endParaRPr>
                    </a:p>
                  </a:txBody>
                  <a:tcPr marL="52100" marR="52100" marT="26050" marB="26050" anchor="b"/>
                </a:tc>
                <a:tc hMerge="1">
                  <a:txBody>
                    <a:bodyPr/>
                    <a:lstStyle/>
                    <a:p>
                      <a:pPr algn="ctr"/>
                      <a:endParaRPr lang="en-US" sz="5000" dirty="0"/>
                    </a:p>
                  </a:txBody>
                  <a:tcPr/>
                </a:tc>
                <a:tc hMerge="1">
                  <a:txBody>
                    <a:bodyPr/>
                    <a:lstStyle/>
                    <a:p>
                      <a:pPr algn="ctr"/>
                      <a:endParaRPr lang="en-US" sz="5000" dirty="0"/>
                    </a:p>
                  </a:txBody>
                  <a:tcPr/>
                </a:tc>
                <a:tc hMerge="1">
                  <a:txBody>
                    <a:bodyPr/>
                    <a:lstStyle/>
                    <a:p>
                      <a:pPr algn="ctr"/>
                      <a:endParaRPr lang="en-US" sz="5000" dirty="0"/>
                    </a:p>
                  </a:txBody>
                  <a:tcPr/>
                </a:tc>
                <a:tc hMerge="1">
                  <a:txBody>
                    <a:bodyPr/>
                    <a:lstStyle/>
                    <a:p>
                      <a:endParaRPr lang="en-US" sz="1400" i="1" dirty="0">
                        <a:solidFill>
                          <a:schemeClr val="tx1"/>
                        </a:solidFill>
                      </a:endParaRPr>
                    </a:p>
                  </a:txBody>
                  <a:tcPr marL="52100" marR="52100" marT="26050" marB="2605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382982"/>
                  </a:ext>
                </a:extLst>
              </a:tr>
              <a:tr h="671701">
                <a:tc>
                  <a:txBody>
                    <a:bodyPr/>
                    <a:lstStyle/>
                    <a:p>
                      <a:pPr algn="ctr"/>
                      <a:r>
                        <a:rPr lang="en-US" sz="2000" dirty="0"/>
                        <a:t>Calibration technique</a:t>
                      </a:r>
                    </a:p>
                  </a:txBody>
                  <a:tcPr marL="52100" marR="52100" marT="26050" marB="26050" anchor="b"/>
                </a:tc>
                <a:tc>
                  <a:txBody>
                    <a:bodyPr/>
                    <a:lstStyle/>
                    <a:p>
                      <a:pPr algn="ctr"/>
                      <a:r>
                        <a:rPr lang="en-US" sz="2000" dirty="0"/>
                        <a:t>DTPA</a:t>
                      </a:r>
                    </a:p>
                  </a:txBody>
                  <a:tcPr marL="52100" marR="52100" marT="26050" marB="26050" anchor="b"/>
                </a:tc>
                <a:tc>
                  <a:txBody>
                    <a:bodyPr/>
                    <a:lstStyle/>
                    <a:p>
                      <a:pPr algn="ctr"/>
                      <a:r>
                        <a:rPr lang="en-US" sz="2000" dirty="0"/>
                        <a:t>AB-DTPA</a:t>
                      </a:r>
                    </a:p>
                  </a:txBody>
                  <a:tcPr marL="52100" marR="52100" marT="26050" marB="26050" anchor="b"/>
                </a:tc>
                <a:tc>
                  <a:txBody>
                    <a:bodyPr/>
                    <a:lstStyle/>
                    <a:p>
                      <a:pPr algn="ctr"/>
                      <a:r>
                        <a:rPr lang="en-US" sz="2000" dirty="0"/>
                        <a:t>Mehlich III</a:t>
                      </a:r>
                    </a:p>
                  </a:txBody>
                  <a:tcPr marL="52100" marR="52100" marT="26050" marB="26050" anchor="b"/>
                </a:tc>
                <a:tc>
                  <a:txBody>
                    <a:bodyPr/>
                    <a:lstStyle/>
                    <a:p>
                      <a:pPr algn="ctr"/>
                      <a:r>
                        <a:rPr lang="en-US" sz="2000" dirty="0" err="1"/>
                        <a:t>AAAc</a:t>
                      </a:r>
                      <a:r>
                        <a:rPr lang="en-US" sz="2000" dirty="0"/>
                        <a:t>-EDTA</a:t>
                      </a:r>
                    </a:p>
                  </a:txBody>
                  <a:tcPr marL="52100" marR="52100" marT="26050" marB="26050" anchor="b"/>
                </a:tc>
                <a:extLst>
                  <a:ext uri="{0D108BD9-81ED-4DB2-BD59-A6C34878D82A}">
                    <a16:rowId xmlns:a16="http://schemas.microsoft.com/office/drawing/2014/main" val="1262721224"/>
                  </a:ext>
                </a:extLst>
              </a:tr>
              <a:tr h="671701">
                <a:tc>
                  <a:txBody>
                    <a:bodyPr/>
                    <a:lstStyle/>
                    <a:p>
                      <a:r>
                        <a:rPr lang="en-US" sz="2000" dirty="0"/>
                        <a:t>Cate and Nelson</a:t>
                      </a:r>
                    </a:p>
                  </a:txBody>
                  <a:tcPr marL="52100" marR="52100" marT="26050" marB="26050" anchor="b"/>
                </a:tc>
                <a:tc>
                  <a:txBody>
                    <a:bodyPr/>
                    <a:lstStyle/>
                    <a:p>
                      <a:pPr algn="ctr"/>
                      <a:r>
                        <a:rPr lang="en-US" sz="2000" dirty="0"/>
                        <a:t>0.5</a:t>
                      </a:r>
                    </a:p>
                  </a:txBody>
                  <a:tcPr marL="52100" marR="52100" marT="26050" marB="26050" anchor="b"/>
                </a:tc>
                <a:tc>
                  <a:txBody>
                    <a:bodyPr/>
                    <a:lstStyle/>
                    <a:p>
                      <a:pPr algn="ctr"/>
                      <a:r>
                        <a:rPr lang="en-US" sz="2000" dirty="0"/>
                        <a:t>1.0</a:t>
                      </a:r>
                    </a:p>
                  </a:txBody>
                  <a:tcPr marL="52100" marR="52100" marT="26050" marB="26050" anchor="b"/>
                </a:tc>
                <a:tc>
                  <a:txBody>
                    <a:bodyPr/>
                    <a:lstStyle/>
                    <a:p>
                      <a:pPr algn="ctr"/>
                      <a:r>
                        <a:rPr lang="en-US" sz="2000" dirty="0"/>
                        <a:t>1.3</a:t>
                      </a:r>
                    </a:p>
                  </a:txBody>
                  <a:tcPr marL="52100" marR="52100" marT="26050" marB="26050" anchor="b"/>
                </a:tc>
                <a:tc>
                  <a:txBody>
                    <a:bodyPr/>
                    <a:lstStyle/>
                    <a:p>
                      <a:pPr algn="ctr"/>
                      <a:r>
                        <a:rPr lang="en-US" sz="2000" dirty="0"/>
                        <a:t>1.1</a:t>
                      </a:r>
                    </a:p>
                  </a:txBody>
                  <a:tcPr marL="52100" marR="52100" marT="26050" marB="26050" anchor="b"/>
                </a:tc>
                <a:extLst>
                  <a:ext uri="{0D108BD9-81ED-4DB2-BD59-A6C34878D82A}">
                    <a16:rowId xmlns:a16="http://schemas.microsoft.com/office/drawing/2014/main" val="3236847660"/>
                  </a:ext>
                </a:extLst>
              </a:tr>
              <a:tr h="671701">
                <a:tc>
                  <a:txBody>
                    <a:bodyPr/>
                    <a:lstStyle/>
                    <a:p>
                      <a:pPr marL="0" marR="0" lvl="0" indent="0" algn="l" defTabSz="3200400" rtl="0" eaLnBrk="1" fontAlgn="auto" latinLnBrk="0" hangingPunct="1">
                        <a:lnSpc>
                          <a:spcPct val="100000"/>
                        </a:lnSpc>
                        <a:spcBef>
                          <a:spcPts val="0"/>
                        </a:spcBef>
                        <a:spcAft>
                          <a:spcPts val="0"/>
                        </a:spcAft>
                        <a:buClrTx/>
                        <a:buSzTx/>
                        <a:buFontTx/>
                        <a:buNone/>
                        <a:tabLst/>
                        <a:defRPr/>
                      </a:pPr>
                      <a:r>
                        <a:rPr lang="en-US" sz="2000" dirty="0" err="1"/>
                        <a:t>Mitscherlich</a:t>
                      </a:r>
                      <a:r>
                        <a:rPr lang="en-US" sz="2000" dirty="0"/>
                        <a:t>-Bray</a:t>
                      </a:r>
                    </a:p>
                  </a:txBody>
                  <a:tcPr marL="52100" marR="52100" marT="26050" marB="26050" anchor="b"/>
                </a:tc>
                <a:tc>
                  <a:txBody>
                    <a:bodyPr/>
                    <a:lstStyle/>
                    <a:p>
                      <a:pPr marL="0" marR="0" lvl="0" indent="0" algn="ctr" defTabSz="3200400" rtl="0" eaLnBrk="1" fontAlgn="auto" latinLnBrk="0" hangingPunct="1">
                        <a:lnSpc>
                          <a:spcPct val="100000"/>
                        </a:lnSpc>
                        <a:spcBef>
                          <a:spcPts val="0"/>
                        </a:spcBef>
                        <a:spcAft>
                          <a:spcPts val="0"/>
                        </a:spcAft>
                        <a:buClrTx/>
                        <a:buSzTx/>
                        <a:buFontTx/>
                        <a:buNone/>
                        <a:tabLst/>
                        <a:defRPr/>
                      </a:pPr>
                      <a:r>
                        <a:rPr lang="en-US" sz="2000" dirty="0"/>
                        <a:t>2.1</a:t>
                      </a:r>
                    </a:p>
                  </a:txBody>
                  <a:tcPr marL="52100" marR="52100" marT="26050" marB="26050" anchor="b"/>
                </a:tc>
                <a:tc>
                  <a:txBody>
                    <a:bodyPr/>
                    <a:lstStyle/>
                    <a:p>
                      <a:pPr algn="ctr"/>
                      <a:r>
                        <a:rPr lang="en-US" sz="2000" dirty="0"/>
                        <a:t>2.2</a:t>
                      </a:r>
                    </a:p>
                  </a:txBody>
                  <a:tcPr marL="52100" marR="52100" marT="26050" marB="26050" anchor="b"/>
                </a:tc>
                <a:tc>
                  <a:txBody>
                    <a:bodyPr/>
                    <a:lstStyle/>
                    <a:p>
                      <a:pPr algn="ctr"/>
                      <a:r>
                        <a:rPr lang="en-US" sz="2000" dirty="0"/>
                        <a:t>3.7</a:t>
                      </a:r>
                    </a:p>
                  </a:txBody>
                  <a:tcPr marL="52100" marR="52100" marT="26050" marB="26050" anchor="b"/>
                </a:tc>
                <a:tc>
                  <a:txBody>
                    <a:bodyPr/>
                    <a:lstStyle/>
                    <a:p>
                      <a:pPr algn="ctr"/>
                      <a:r>
                        <a:rPr lang="en-US" sz="2000" dirty="0"/>
                        <a:t>5.1</a:t>
                      </a:r>
                    </a:p>
                  </a:txBody>
                  <a:tcPr marL="52100" marR="52100" marT="26050" marB="26050" anchor="b"/>
                </a:tc>
                <a:extLst>
                  <a:ext uri="{0D108BD9-81ED-4DB2-BD59-A6C34878D82A}">
                    <a16:rowId xmlns:a16="http://schemas.microsoft.com/office/drawing/2014/main" val="126723519"/>
                  </a:ext>
                </a:extLst>
              </a:tr>
              <a:tr h="671701">
                <a:tc>
                  <a:txBody>
                    <a:bodyPr/>
                    <a:lstStyle/>
                    <a:p>
                      <a:r>
                        <a:rPr lang="en-US" sz="2000" dirty="0"/>
                        <a:t>Brown et al.</a:t>
                      </a:r>
                    </a:p>
                  </a:txBody>
                  <a:tcPr marL="52100" marR="52100" marT="26050" marB="26050" anchor="b"/>
                </a:tc>
                <a:tc>
                  <a:txBody>
                    <a:bodyPr/>
                    <a:lstStyle/>
                    <a:p>
                      <a:pPr algn="ctr"/>
                      <a:r>
                        <a:rPr lang="en-US" sz="2000" dirty="0"/>
                        <a:t>2.3</a:t>
                      </a:r>
                    </a:p>
                  </a:txBody>
                  <a:tcPr marL="52100" marR="52100" marT="26050" marB="26050" anchor="b"/>
                </a:tc>
                <a:tc>
                  <a:txBody>
                    <a:bodyPr/>
                    <a:lstStyle/>
                    <a:p>
                      <a:pPr algn="ctr"/>
                      <a:r>
                        <a:rPr lang="en-US" sz="2000" dirty="0"/>
                        <a:t>1.8</a:t>
                      </a:r>
                    </a:p>
                  </a:txBody>
                  <a:tcPr marL="52100" marR="52100" marT="26050" marB="26050" anchor="b"/>
                </a:tc>
                <a:tc>
                  <a:txBody>
                    <a:bodyPr/>
                    <a:lstStyle/>
                    <a:p>
                      <a:pPr algn="ctr"/>
                      <a:r>
                        <a:rPr lang="en-US" sz="2000" dirty="0"/>
                        <a:t>5.3</a:t>
                      </a:r>
                    </a:p>
                  </a:txBody>
                  <a:tcPr marL="52100" marR="52100" marT="26050" marB="26050" anchor="b"/>
                </a:tc>
                <a:tc>
                  <a:txBody>
                    <a:bodyPr/>
                    <a:lstStyle/>
                    <a:p>
                      <a:pPr algn="ctr"/>
                      <a:r>
                        <a:rPr lang="en-US" sz="2000" dirty="0"/>
                        <a:t>6.0</a:t>
                      </a:r>
                    </a:p>
                  </a:txBody>
                  <a:tcPr marL="52100" marR="52100" marT="26050" marB="26050" anchor="b"/>
                </a:tc>
                <a:extLst>
                  <a:ext uri="{0D108BD9-81ED-4DB2-BD59-A6C34878D82A}">
                    <a16:rowId xmlns:a16="http://schemas.microsoft.com/office/drawing/2014/main" val="1366838539"/>
                  </a:ext>
                </a:extLst>
              </a:tr>
            </a:tbl>
          </a:graphicData>
        </a:graphic>
      </p:graphicFrame>
      <p:pic>
        <p:nvPicPr>
          <p:cNvPr id="3" name="Picture 2" descr="Text&#10;&#10;Description automatically generated with medium confidence">
            <a:extLst>
              <a:ext uri="{FF2B5EF4-FFF2-40B4-BE49-F238E27FC236}">
                <a16:creationId xmlns:a16="http://schemas.microsoft.com/office/drawing/2014/main" id="{B01A31F4-8819-9320-5E14-E7938C06BD2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4" name="Picture 3" descr="Logo&#10;&#10;Description automatically generated">
            <a:extLst>
              <a:ext uri="{FF2B5EF4-FFF2-40B4-BE49-F238E27FC236}">
                <a16:creationId xmlns:a16="http://schemas.microsoft.com/office/drawing/2014/main" id="{925763D9-916B-0C92-E892-A8C4F06F1D7B}"/>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5" name="Star: 10 Points 4">
            <a:extLst>
              <a:ext uri="{FF2B5EF4-FFF2-40B4-BE49-F238E27FC236}">
                <a16:creationId xmlns:a16="http://schemas.microsoft.com/office/drawing/2014/main" id="{12F1F989-B809-821B-FD10-7E00F6CE4B7B}"/>
              </a:ext>
            </a:extLst>
          </p:cNvPr>
          <p:cNvSpPr/>
          <p:nvPr/>
        </p:nvSpPr>
        <p:spPr>
          <a:xfrm>
            <a:off x="6968464" y="2674115"/>
            <a:ext cx="1828800" cy="3001890"/>
          </a:xfrm>
          <a:prstGeom prst="star10">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1C439D5-977B-9A03-AAE4-FD4B712ED316}"/>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272135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7586-9C5F-CBA0-8456-DDB815BF1452}"/>
              </a:ext>
            </a:extLst>
          </p:cNvPr>
          <p:cNvSpPr>
            <a:spLocks noGrp="1"/>
          </p:cNvSpPr>
          <p:nvPr>
            <p:ph type="title"/>
          </p:nvPr>
        </p:nvSpPr>
        <p:spPr>
          <a:xfrm>
            <a:off x="913795" y="135150"/>
            <a:ext cx="10353762" cy="1257300"/>
          </a:xfrm>
        </p:spPr>
        <p:txBody>
          <a:bodyPr>
            <a:normAutofit fontScale="90000"/>
          </a:bodyPr>
          <a:lstStyle/>
          <a:p>
            <a:r>
              <a:rPr lang="en-US" dirty="0"/>
              <a:t>Sidebar: A brief history of the Mehlich extractant</a:t>
            </a:r>
          </a:p>
        </p:txBody>
      </p:sp>
      <p:pic>
        <p:nvPicPr>
          <p:cNvPr id="1026" name="Picture 2">
            <a:extLst>
              <a:ext uri="{FF2B5EF4-FFF2-40B4-BE49-F238E27FC236}">
                <a16:creationId xmlns:a16="http://schemas.microsoft.com/office/drawing/2014/main" id="{F20E1C14-E355-9874-A7E4-5803103B4D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8301" y="1547725"/>
            <a:ext cx="4754350" cy="3714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4AA98488-D633-E297-9E69-894CB7996D5C}"/>
              </a:ext>
            </a:extLst>
          </p:cNvPr>
          <p:cNvSpPr txBox="1"/>
          <p:nvPr/>
        </p:nvSpPr>
        <p:spPr>
          <a:xfrm>
            <a:off x="5664953" y="1016802"/>
            <a:ext cx="6380505" cy="5319593"/>
          </a:xfrm>
          <a:prstGeom prst="snip1Rect">
            <a:avLst/>
          </a:prstGeom>
          <a:solidFill>
            <a:srgbClr val="FFFFFF">
              <a:alpha val="67059"/>
            </a:srgbClr>
          </a:solidFill>
        </p:spPr>
        <p:txBody>
          <a:bodyPr wrap="square" rtlCol="0">
            <a:spAutoFit/>
          </a:bodyPr>
          <a:lstStyle/>
          <a:p>
            <a:pPr algn="ctr"/>
            <a:r>
              <a:rPr lang="en-US" sz="2400" dirty="0"/>
              <a:t>Dr. Adolf Mehlich working at North Carolina State University</a:t>
            </a:r>
          </a:p>
          <a:p>
            <a:endParaRPr lang="en-US" sz="2400" dirty="0"/>
          </a:p>
          <a:p>
            <a:pPr marL="285750" indent="-285750">
              <a:buFont typeface="Arial" panose="020B0604020202020204" pitchFamily="34" charset="0"/>
              <a:buChar char="•"/>
            </a:pPr>
            <a:r>
              <a:rPr lang="en-US" sz="2000" dirty="0"/>
              <a:t>1953?: Mehlich I, AKA Double Acid extractant is the first universal extractant. A general success, it doesn’t work well in all soil types, particularly non-acid soils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1978: Mehlich II tried to rework Mehlich I to include more soil types, broader pH range. Again, mostly successful but lost efficacy of Cu extraction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1984: Mehlich III aimed to reduce the corrosivity of Mehlich II, and improve Cu extraction with addition of EDTA (published posthumously) </a:t>
            </a:r>
          </a:p>
        </p:txBody>
      </p:sp>
      <p:pic>
        <p:nvPicPr>
          <p:cNvPr id="5" name="Picture 4" descr="Text&#10;&#10;Description automatically generated with medium confidence">
            <a:extLst>
              <a:ext uri="{FF2B5EF4-FFF2-40B4-BE49-F238E27FC236}">
                <a16:creationId xmlns:a16="http://schemas.microsoft.com/office/drawing/2014/main" id="{2D1D2C7F-8EFB-90E8-6C4D-13C088BC1C6C}"/>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6" name="Picture 5" descr="Logo&#10;&#10;Description automatically generated">
            <a:extLst>
              <a:ext uri="{FF2B5EF4-FFF2-40B4-BE49-F238E27FC236}">
                <a16:creationId xmlns:a16="http://schemas.microsoft.com/office/drawing/2014/main" id="{47B47C50-F949-CE96-5045-7DC26F15702D}"/>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3" name="Slide Number Placeholder 2">
            <a:extLst>
              <a:ext uri="{FF2B5EF4-FFF2-40B4-BE49-F238E27FC236}">
                <a16:creationId xmlns:a16="http://schemas.microsoft.com/office/drawing/2014/main" id="{1A2F2650-F477-959C-1981-A0FFB86D5AA1}"/>
              </a:ext>
            </a:extLst>
          </p:cNvPr>
          <p:cNvSpPr>
            <a:spLocks noGrp="1"/>
          </p:cNvSpPr>
          <p:nvPr>
            <p:ph type="sldNum" sz="quarter" idx="12"/>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1726411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F585-DFDC-34AD-FA43-93F77CB188AD}"/>
              </a:ext>
            </a:extLst>
          </p:cNvPr>
          <p:cNvSpPr>
            <a:spLocks noGrp="1"/>
          </p:cNvSpPr>
          <p:nvPr>
            <p:ph type="title"/>
          </p:nvPr>
        </p:nvSpPr>
        <p:spPr>
          <a:xfrm>
            <a:off x="8692384" y="447040"/>
            <a:ext cx="3200400" cy="1828800"/>
          </a:xfrm>
          <a:prstGeom prst="snip2DiagRect">
            <a:avLst/>
          </a:prstGeom>
          <a:solidFill>
            <a:srgbClr val="FFFFFF">
              <a:alpha val="67059"/>
            </a:srgbClr>
          </a:solidFill>
        </p:spPr>
        <p:txBody>
          <a:bodyPr>
            <a:noAutofit/>
          </a:bodyPr>
          <a:lstStyle/>
          <a:p>
            <a:pPr algn="ctr"/>
            <a:r>
              <a:rPr lang="en-US" sz="3600" b="1" dirty="0"/>
              <a:t>Mehlich III</a:t>
            </a:r>
            <a:br>
              <a:rPr lang="en-US" sz="3600" b="1" dirty="0"/>
            </a:br>
            <a:r>
              <a:rPr lang="en-US" sz="3600" b="1" dirty="0"/>
              <a:t>Vs</a:t>
            </a:r>
            <a:br>
              <a:rPr lang="en-US" sz="3600" b="1" dirty="0"/>
            </a:br>
            <a:r>
              <a:rPr lang="en-US" sz="3600" b="1" dirty="0"/>
              <a:t>Mehlich II</a:t>
            </a:r>
          </a:p>
        </p:txBody>
      </p:sp>
      <p:pic>
        <p:nvPicPr>
          <p:cNvPr id="9" name="Content Placeholder 8" descr="Periodic table of elements">
            <a:extLst>
              <a:ext uri="{FF2B5EF4-FFF2-40B4-BE49-F238E27FC236}">
                <a16:creationId xmlns:a16="http://schemas.microsoft.com/office/drawing/2014/main" id="{6D90C8CA-6EEB-A051-B7F6-9EF14F3943FC}"/>
              </a:ext>
            </a:extLst>
          </p:cNvPr>
          <p:cNvPicPr>
            <a:picLocks noGrp="1" noChangeAspect="1"/>
          </p:cNvPicPr>
          <p:nvPr>
            <p:ph idx="1"/>
          </p:nvPr>
        </p:nvPicPr>
        <p:blipFill>
          <a:blip r:embed="rId2"/>
          <a:stretch>
            <a:fillRect/>
          </a:stretch>
        </p:blipFill>
        <p:spPr>
          <a:xfrm>
            <a:off x="356874" y="657464"/>
            <a:ext cx="8068895" cy="5183195"/>
          </a:xfrm>
          <a:prstGeom prst="rect">
            <a:avLst/>
          </a:prstGeom>
          <a:ln>
            <a:noFill/>
          </a:ln>
          <a:effectLst>
            <a:outerShdw blurRad="292100" dist="139700" dir="2700000" algn="tl" rotWithShape="0">
              <a:srgbClr val="333333">
                <a:alpha val="65000"/>
              </a:srgbClr>
            </a:outerShdw>
          </a:effectLst>
        </p:spPr>
      </p:pic>
      <p:sp>
        <p:nvSpPr>
          <p:cNvPr id="10" name="Rectangle: Diagonal Corners Snipped 9">
            <a:extLst>
              <a:ext uri="{FF2B5EF4-FFF2-40B4-BE49-F238E27FC236}">
                <a16:creationId xmlns:a16="http://schemas.microsoft.com/office/drawing/2014/main" id="{745EC1BE-AB54-B6E5-D535-11AFA6FB172B}"/>
              </a:ext>
            </a:extLst>
          </p:cNvPr>
          <p:cNvSpPr/>
          <p:nvPr/>
        </p:nvSpPr>
        <p:spPr>
          <a:xfrm>
            <a:off x="9286744" y="2525104"/>
            <a:ext cx="2011680" cy="903896"/>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Zn +25%</a:t>
            </a:r>
          </a:p>
        </p:txBody>
      </p:sp>
      <p:sp>
        <p:nvSpPr>
          <p:cNvPr id="11" name="Rectangle: Diagonal Corners Snipped 10">
            <a:extLst>
              <a:ext uri="{FF2B5EF4-FFF2-40B4-BE49-F238E27FC236}">
                <a16:creationId xmlns:a16="http://schemas.microsoft.com/office/drawing/2014/main" id="{E53A651D-B26D-EE63-BDCF-CD9740C25052}"/>
              </a:ext>
            </a:extLst>
          </p:cNvPr>
          <p:cNvSpPr/>
          <p:nvPr/>
        </p:nvSpPr>
        <p:spPr>
          <a:xfrm>
            <a:off x="9286744" y="3569677"/>
            <a:ext cx="2011680" cy="836761"/>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Mn +50%</a:t>
            </a:r>
          </a:p>
        </p:txBody>
      </p:sp>
      <p:sp>
        <p:nvSpPr>
          <p:cNvPr id="12" name="Rectangle: Diagonal Corners Snipped 11">
            <a:extLst>
              <a:ext uri="{FF2B5EF4-FFF2-40B4-BE49-F238E27FC236}">
                <a16:creationId xmlns:a16="http://schemas.microsoft.com/office/drawing/2014/main" id="{7D63C0E1-C597-5A68-C8E4-5E4E5D05E6D0}"/>
              </a:ext>
            </a:extLst>
          </p:cNvPr>
          <p:cNvSpPr/>
          <p:nvPr/>
        </p:nvSpPr>
        <p:spPr>
          <a:xfrm>
            <a:off x="9286744" y="4584331"/>
            <a:ext cx="2011680" cy="836761"/>
          </a:xfrm>
          <a:prstGeom prst="snip2Diag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Cu +170%</a:t>
            </a:r>
          </a:p>
        </p:txBody>
      </p:sp>
      <p:sp>
        <p:nvSpPr>
          <p:cNvPr id="14" name="Rectangle 13">
            <a:extLst>
              <a:ext uri="{FF2B5EF4-FFF2-40B4-BE49-F238E27FC236}">
                <a16:creationId xmlns:a16="http://schemas.microsoft.com/office/drawing/2014/main" id="{B58973BB-8BA8-70B1-27F5-A2351156A2B2}"/>
              </a:ext>
            </a:extLst>
          </p:cNvPr>
          <p:cNvSpPr/>
          <p:nvPr/>
        </p:nvSpPr>
        <p:spPr>
          <a:xfrm>
            <a:off x="4373270" y="2829153"/>
            <a:ext cx="457200" cy="474785"/>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61FE8CCB-E220-DD09-078F-4D3784CD889A}"/>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16" name="Picture 15" descr="Logo&#10;&#10;Description automatically generated">
            <a:extLst>
              <a:ext uri="{FF2B5EF4-FFF2-40B4-BE49-F238E27FC236}">
                <a16:creationId xmlns:a16="http://schemas.microsoft.com/office/drawing/2014/main" id="{0BEB4C3A-BBE8-A95B-9FE0-26CB69C4C270}"/>
              </a:ext>
            </a:extLst>
          </p:cNvPr>
          <p:cNvPicPr>
            <a:picLocks noChangeAspect="1"/>
          </p:cNvPicPr>
          <p:nvPr/>
        </p:nvPicPr>
        <p:blipFill>
          <a:blip r:embed="rId4"/>
          <a:stretch>
            <a:fillRect/>
          </a:stretch>
        </p:blipFill>
        <p:spPr>
          <a:xfrm>
            <a:off x="10687439" y="6310703"/>
            <a:ext cx="1358019" cy="457200"/>
          </a:xfrm>
          <a:prstGeom prst="rect">
            <a:avLst/>
          </a:prstGeom>
        </p:spPr>
      </p:pic>
      <p:cxnSp>
        <p:nvCxnSpPr>
          <p:cNvPr id="18" name="Connector: Curved 17">
            <a:extLst>
              <a:ext uri="{FF2B5EF4-FFF2-40B4-BE49-F238E27FC236}">
                <a16:creationId xmlns:a16="http://schemas.microsoft.com/office/drawing/2014/main" id="{7747221E-CAC8-A10D-04EA-020640748B79}"/>
              </a:ext>
            </a:extLst>
          </p:cNvPr>
          <p:cNvCxnSpPr>
            <a:cxnSpLocks/>
            <a:endCxn id="25" idx="3"/>
          </p:cNvCxnSpPr>
          <p:nvPr/>
        </p:nvCxnSpPr>
        <p:spPr>
          <a:xfrm rot="10800000" flipV="1">
            <a:off x="5683218" y="2977051"/>
            <a:ext cx="3661662" cy="89845"/>
          </a:xfrm>
          <a:prstGeom prst="curvedConnector3">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20" name="Connector: Curved 19">
            <a:extLst>
              <a:ext uri="{FF2B5EF4-FFF2-40B4-BE49-F238E27FC236}">
                <a16:creationId xmlns:a16="http://schemas.microsoft.com/office/drawing/2014/main" id="{37B3E550-D1B9-5FA2-83B5-A07B9A71B5CC}"/>
              </a:ext>
            </a:extLst>
          </p:cNvPr>
          <p:cNvCxnSpPr>
            <a:cxnSpLocks/>
            <a:endCxn id="24" idx="3"/>
          </p:cNvCxnSpPr>
          <p:nvPr/>
        </p:nvCxnSpPr>
        <p:spPr>
          <a:xfrm rot="10800000">
            <a:off x="3569051" y="3066898"/>
            <a:ext cx="5775829" cy="921160"/>
          </a:xfrm>
          <a:prstGeom prst="curvedConnector3">
            <a:avLst>
              <a:gd name="adj1" fmla="val 90138"/>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3" name="Connector: Curved 22">
            <a:extLst>
              <a:ext uri="{FF2B5EF4-FFF2-40B4-BE49-F238E27FC236}">
                <a16:creationId xmlns:a16="http://schemas.microsoft.com/office/drawing/2014/main" id="{FB7818C8-786E-29FC-A851-E00E37D18981}"/>
              </a:ext>
            </a:extLst>
          </p:cNvPr>
          <p:cNvCxnSpPr>
            <a:cxnSpLocks/>
            <a:endCxn id="26" idx="2"/>
          </p:cNvCxnSpPr>
          <p:nvPr/>
        </p:nvCxnSpPr>
        <p:spPr>
          <a:xfrm rot="10800000">
            <a:off x="5028245" y="3304642"/>
            <a:ext cx="4316635" cy="1698071"/>
          </a:xfrm>
          <a:prstGeom prst="curvedConnector2">
            <a:avLst/>
          </a:prstGeom>
          <a:ln>
            <a:tailEnd type="triangle"/>
          </a:ln>
        </p:spPr>
        <p:style>
          <a:lnRef idx="3">
            <a:schemeClr val="accent4"/>
          </a:lnRef>
          <a:fillRef idx="0">
            <a:schemeClr val="accent4"/>
          </a:fillRef>
          <a:effectRef idx="2">
            <a:schemeClr val="accent4"/>
          </a:effectRef>
          <a:fontRef idx="minor">
            <a:schemeClr val="tx1"/>
          </a:fontRef>
        </p:style>
      </p:cxnSp>
      <p:sp>
        <p:nvSpPr>
          <p:cNvPr id="24" name="Rectangle 23">
            <a:extLst>
              <a:ext uri="{FF2B5EF4-FFF2-40B4-BE49-F238E27FC236}">
                <a16:creationId xmlns:a16="http://schemas.microsoft.com/office/drawing/2014/main" id="{085CB2C6-4C57-BE46-27EE-004EE6CB0564}"/>
              </a:ext>
            </a:extLst>
          </p:cNvPr>
          <p:cNvSpPr/>
          <p:nvPr/>
        </p:nvSpPr>
        <p:spPr>
          <a:xfrm>
            <a:off x="3111850" y="2829154"/>
            <a:ext cx="457200" cy="47548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5B10130-B8EA-4F7A-C516-FA1EA4FB1C95}"/>
              </a:ext>
            </a:extLst>
          </p:cNvPr>
          <p:cNvSpPr/>
          <p:nvPr/>
        </p:nvSpPr>
        <p:spPr>
          <a:xfrm>
            <a:off x="5226018" y="2829153"/>
            <a:ext cx="457200" cy="47548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FBF96E1-A64A-D428-3503-8B21F0D310B4}"/>
              </a:ext>
            </a:extLst>
          </p:cNvPr>
          <p:cNvSpPr/>
          <p:nvPr/>
        </p:nvSpPr>
        <p:spPr>
          <a:xfrm>
            <a:off x="4799644" y="2829153"/>
            <a:ext cx="457200" cy="47548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6D4E561-6898-DE99-F770-2FD644D3CD96}"/>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29491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right)">
                                      <p:cBhvr>
                                        <p:cTn id="13" dur="500"/>
                                        <p:tgtEl>
                                          <p:spTgt spid="18"/>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right)">
                                      <p:cBhvr>
                                        <p:cTn id="31" dur="500"/>
                                        <p:tgtEl>
                                          <p:spTgt spid="24"/>
                                        </p:tgtEl>
                                      </p:cBhvr>
                                    </p:animEffect>
                                  </p:childTnLst>
                                </p:cTn>
                              </p:par>
                            </p:childTnLst>
                          </p:cTn>
                        </p:par>
                        <p:par>
                          <p:cTn id="32" fill="hold">
                            <p:stCondLst>
                              <p:cond delay="40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22" presetClass="entr" presetSubtype="2"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right)">
                                      <p:cBhvr>
                                        <p:cTn id="41" dur="500"/>
                                        <p:tgtEl>
                                          <p:spTgt spid="23"/>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8" presetClass="emph" presetSubtype="0" autoRev="1" fill="hold" grpId="1" nodeType="withEffect">
                                  <p:stCondLst>
                                    <p:cond delay="0"/>
                                  </p:stCondLst>
                                  <p:childTnLst>
                                    <p:animRot by="54000000">
                                      <p:cBhvr>
                                        <p:cTn id="51" dur="2000" fill="hold"/>
                                        <p:tgtEl>
                                          <p:spTgt spid="14"/>
                                        </p:tgtEl>
                                        <p:attrNameLst>
                                          <p:attrName>r</p:attrName>
                                        </p:attrNameLst>
                                      </p:cBhvr>
                                    </p:animRot>
                                  </p:childTnLst>
                                </p:cTn>
                              </p:par>
                              <p:par>
                                <p:cTn id="52" presetID="7" presetClass="emph" presetSubtype="6" autoRev="1" fill="hold" nodeType="withEffect">
                                  <p:stCondLst>
                                    <p:cond delay="0"/>
                                  </p:stCondLst>
                                  <p:childTnLst>
                                    <p:animClr clrSpc="hsl" dir="cw">
                                      <p:cBhvr>
                                        <p:cTn id="53" dur="2000" fill="hold"/>
                                        <p:tgtEl>
                                          <p:spTgt spid="14"/>
                                        </p:tgtEl>
                                        <p:attrNameLst>
                                          <p:attrName>stroke.color</p:attrName>
                                        </p:attrNameLst>
                                      </p:cBhvr>
                                      <p:to>
                                        <a:schemeClr val="hlink"/>
                                      </p:to>
                                    </p:animClr>
                                    <p:set>
                                      <p:cBhvr>
                                        <p:cTn id="54" dur="2000" fill="hold"/>
                                        <p:tgtEl>
                                          <p:spTgt spid="14"/>
                                        </p:tgtEl>
                                        <p:attrNameLst>
                                          <p:attrName>stroke.on</p:attrName>
                                        </p:attrNameLst>
                                      </p:cBhvr>
                                      <p:to>
                                        <p:strVal val="true"/>
                                      </p:to>
                                    </p:set>
                                  </p:childTnLst>
                                </p:cTn>
                              </p:par>
                              <p:par>
                                <p:cTn id="55" presetID="6" presetClass="emph" presetSubtype="0" autoRev="1" fill="hold" grpId="2" nodeType="withEffect">
                                  <p:stCondLst>
                                    <p:cond delay="0"/>
                                  </p:stCondLst>
                                  <p:childTnLst>
                                    <p:animScale>
                                      <p:cBhvr>
                                        <p:cTn id="56"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4" grpId="1" animBg="1"/>
      <p:bldP spid="14" grpId="2"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D15618-D0F3-2895-4778-A144A153707E}"/>
              </a:ext>
            </a:extLst>
          </p:cNvPr>
          <p:cNvSpPr txBox="1"/>
          <p:nvPr/>
        </p:nvSpPr>
        <p:spPr>
          <a:xfrm>
            <a:off x="381000" y="640079"/>
            <a:ext cx="11430000" cy="5188065"/>
          </a:xfrm>
          <a:prstGeom prst="snip2DiagRect">
            <a:avLst/>
          </a:prstGeom>
          <a:solidFill>
            <a:srgbClr val="FFFFFF">
              <a:alpha val="67059"/>
            </a:srgbClr>
          </a:solidFill>
        </p:spPr>
        <p:txBody>
          <a:bodyPr vert="horz" lIns="91440" tIns="45720" rIns="91440" bIns="45720" rtlCol="0" anchor="t">
            <a:normAutofit fontScale="92500" lnSpcReduction="10000"/>
          </a:bodyPr>
          <a:lstStyle>
            <a:lvl1pPr marL="36900" indent="0">
              <a:spcBef>
                <a:spcPct val="20000"/>
              </a:spcBef>
              <a:spcAft>
                <a:spcPts val="600"/>
              </a:spcAft>
              <a:buClr>
                <a:schemeClr val="accent1"/>
              </a:buClr>
              <a:buSzPct val="115000"/>
              <a:buFont typeface="Arial"/>
              <a:buNone/>
              <a:defRPr sz="2800" cap="none">
                <a:solidFill>
                  <a:schemeClr val="tx1">
                    <a:lumMod val="85000"/>
                    <a:lumOff val="15000"/>
                  </a:schemeClr>
                </a:solidFill>
                <a:effectLst/>
              </a:defRPr>
            </a:lvl1pPr>
            <a:lvl2pPr marL="742950" indent="-285750">
              <a:spcBef>
                <a:spcPct val="20000"/>
              </a:spcBef>
              <a:spcAft>
                <a:spcPts val="600"/>
              </a:spcAft>
              <a:buClr>
                <a:schemeClr val="accent1"/>
              </a:buClr>
              <a:buSzPct val="115000"/>
              <a:buFont typeface="Arial"/>
              <a:buChar char="•"/>
              <a:defRPr sz="2000" cap="none">
                <a:solidFill>
                  <a:schemeClr val="tx1">
                    <a:lumMod val="85000"/>
                    <a:lumOff val="15000"/>
                  </a:schemeClr>
                </a:solidFill>
                <a:effectLst/>
              </a:defRPr>
            </a:lvl2pPr>
            <a:lvl3pPr marL="1200150" indent="-285750">
              <a:spcBef>
                <a:spcPct val="20000"/>
              </a:spcBef>
              <a:spcAft>
                <a:spcPts val="600"/>
              </a:spcAft>
              <a:buClr>
                <a:schemeClr val="accent1"/>
              </a:buClr>
              <a:buSzPct val="115000"/>
              <a:buFont typeface="Arial"/>
              <a:buChar char="•"/>
              <a:defRPr cap="none">
                <a:solidFill>
                  <a:schemeClr val="tx1">
                    <a:lumMod val="85000"/>
                    <a:lumOff val="15000"/>
                  </a:schemeClr>
                </a:solidFill>
                <a:effectLst/>
              </a:defRPr>
            </a:lvl3pPr>
            <a:lvl4pPr marL="1543050" indent="-171450">
              <a:spcBef>
                <a:spcPct val="20000"/>
              </a:spcBef>
              <a:spcAft>
                <a:spcPts val="600"/>
              </a:spcAft>
              <a:buClr>
                <a:schemeClr val="accent1"/>
              </a:buClr>
              <a:buSzPct val="115000"/>
              <a:buFont typeface="Arial"/>
              <a:buChar char="•"/>
              <a:defRPr sz="1600" cap="none">
                <a:solidFill>
                  <a:schemeClr val="tx1">
                    <a:lumMod val="85000"/>
                    <a:lumOff val="15000"/>
                  </a:schemeClr>
                </a:solidFill>
                <a:effectLst/>
              </a:defRPr>
            </a:lvl4pPr>
            <a:lvl5pPr marL="2000250" indent="-17145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5pPr>
            <a:lvl6pPr marL="25146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6pPr>
            <a:lvl7pPr marL="29718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7pPr>
            <a:lvl8pPr marL="34290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8pPr>
            <a:lvl9pPr marL="38862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9pPr>
          </a:lstStyle>
          <a:p>
            <a:r>
              <a:rPr lang="en-US" sz="4400" b="1" dirty="0"/>
              <a:t>Sawyer &amp; Barak, 2020</a:t>
            </a:r>
          </a:p>
          <a:p>
            <a:r>
              <a:rPr lang="en-US" dirty="0"/>
              <a:t>Assessed Mehlich III extractable nickel content in Midwestern USA and compared to critical levels determined by </a:t>
            </a:r>
            <a:r>
              <a:rPr lang="en-US" dirty="0" err="1"/>
              <a:t>Nikoli</a:t>
            </a:r>
            <a:r>
              <a:rPr lang="en-US" dirty="0"/>
              <a:t> et al., 2016</a:t>
            </a:r>
          </a:p>
          <a:p>
            <a:pPr marL="494100" indent="-457200">
              <a:buClrTx/>
              <a:buFont typeface="Arial" panose="020B0604020202020204" pitchFamily="34" charset="0"/>
              <a:buChar char="•"/>
            </a:pPr>
            <a:r>
              <a:rPr lang="en-US" sz="3000" dirty="0">
                <a:solidFill>
                  <a:schemeClr val="tx1"/>
                </a:solidFill>
              </a:rPr>
              <a:t>Will data indicate that nickel fertilization may provide a benefit to crop production in these soils?</a:t>
            </a:r>
          </a:p>
          <a:p>
            <a:pPr marL="494100" indent="-457200">
              <a:buClrTx/>
              <a:buFont typeface="Arial" panose="020B0604020202020204" pitchFamily="34" charset="0"/>
              <a:buChar char="•"/>
            </a:pPr>
            <a:r>
              <a:rPr lang="en-US" sz="3000" dirty="0">
                <a:solidFill>
                  <a:schemeClr val="tx1"/>
                </a:solidFill>
              </a:rPr>
              <a:t>Assess regional differences in nickel concentrations as well as relationships among nickel and other soil properties</a:t>
            </a:r>
          </a:p>
          <a:p>
            <a:pPr marL="494100" indent="-457200">
              <a:buClrTx/>
              <a:buFont typeface="Arial" panose="020B0604020202020204" pitchFamily="34" charset="0"/>
              <a:buChar char="•"/>
            </a:pPr>
            <a:r>
              <a:rPr lang="en-US" sz="3000" dirty="0">
                <a:solidFill>
                  <a:schemeClr val="tx1"/>
                </a:solidFill>
              </a:rPr>
              <a:t>Observational study with no experimental variables</a:t>
            </a:r>
          </a:p>
          <a:p>
            <a:pPr marL="494100" indent="-457200">
              <a:buFont typeface="Arial" panose="020B0604020202020204" pitchFamily="34" charset="0"/>
              <a:buChar char="•"/>
            </a:pPr>
            <a:endParaRPr lang="en-US" sz="2400" dirty="0"/>
          </a:p>
          <a:p>
            <a:endParaRPr lang="en-US" dirty="0"/>
          </a:p>
          <a:p>
            <a:endParaRPr lang="en-US" dirty="0"/>
          </a:p>
        </p:txBody>
      </p:sp>
      <p:pic>
        <p:nvPicPr>
          <p:cNvPr id="7" name="Picture 6" descr="Text&#10;&#10;Description automatically generated with medium confidence">
            <a:extLst>
              <a:ext uri="{FF2B5EF4-FFF2-40B4-BE49-F238E27FC236}">
                <a16:creationId xmlns:a16="http://schemas.microsoft.com/office/drawing/2014/main" id="{06B40BAC-1CAC-2D14-1299-9C2B365B79D3}"/>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8" name="Picture 7" descr="Logo&#10;&#10;Description automatically generated">
            <a:extLst>
              <a:ext uri="{FF2B5EF4-FFF2-40B4-BE49-F238E27FC236}">
                <a16:creationId xmlns:a16="http://schemas.microsoft.com/office/drawing/2014/main" id="{F1649718-EB17-181E-E96B-F04F92FB74D8}"/>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2" name="Slide Number Placeholder 1">
            <a:extLst>
              <a:ext uri="{FF2B5EF4-FFF2-40B4-BE49-F238E27FC236}">
                <a16:creationId xmlns:a16="http://schemas.microsoft.com/office/drawing/2014/main" id="{6F87CDDE-BEEA-5AD0-4474-DD8B24B22C61}"/>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4047632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CB54CE-C65A-C69D-CEE0-6DAAE7738826}"/>
              </a:ext>
            </a:extLst>
          </p:cNvPr>
          <p:cNvSpPr>
            <a:spLocks noGrp="1"/>
          </p:cNvSpPr>
          <p:nvPr>
            <p:ph idx="1"/>
          </p:nvPr>
        </p:nvSpPr>
        <p:spPr>
          <a:xfrm>
            <a:off x="381000" y="640079"/>
            <a:ext cx="11430000" cy="4224529"/>
          </a:xfrm>
          <a:prstGeom prst="snip2DiagRect">
            <a:avLst>
              <a:gd name="adj1" fmla="val 0"/>
              <a:gd name="adj2" fmla="val 16483"/>
            </a:avLst>
          </a:prstGeom>
          <a:solidFill>
            <a:srgbClr val="FFFFFF">
              <a:alpha val="67059"/>
            </a:srgbClr>
          </a:solidFill>
        </p:spPr>
        <p:txBody>
          <a:bodyPr/>
          <a:lstStyle/>
          <a:p>
            <a:pPr marL="0" indent="0">
              <a:buNone/>
            </a:pPr>
            <a:r>
              <a:rPr lang="en-US" sz="4400" b="1" dirty="0"/>
              <a:t>Sawyer &amp; Barak, 2020</a:t>
            </a:r>
          </a:p>
          <a:p>
            <a:r>
              <a:rPr lang="en-US" dirty="0"/>
              <a:t>Nickel was quantified on all samples submitted for Mehlich III analysis</a:t>
            </a:r>
          </a:p>
          <a:p>
            <a:r>
              <a:rPr lang="en-US" dirty="0"/>
              <a:t>~39,000 samples collected throughout Wisconsin and Illinois April to October 2020</a:t>
            </a:r>
          </a:p>
          <a:p>
            <a:r>
              <a:rPr lang="en-US" dirty="0"/>
              <a:t>Samples collected by customers following a myriad of protocols</a:t>
            </a:r>
          </a:p>
          <a:p>
            <a:r>
              <a:rPr lang="en-US" dirty="0"/>
              <a:t>Little is known about the fields that were sampled for the study</a:t>
            </a:r>
          </a:p>
          <a:p>
            <a:endParaRPr lang="en-US" dirty="0"/>
          </a:p>
        </p:txBody>
      </p:sp>
      <p:pic>
        <p:nvPicPr>
          <p:cNvPr id="4" name="Picture 3" descr="Text&#10;&#10;Description automatically generated with medium confidence">
            <a:extLst>
              <a:ext uri="{FF2B5EF4-FFF2-40B4-BE49-F238E27FC236}">
                <a16:creationId xmlns:a16="http://schemas.microsoft.com/office/drawing/2014/main" id="{C38F6467-8358-55C3-F392-BB0896CD907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AED6F02E-35B1-7330-A9FA-1C630A448C48}"/>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2" name="Slide Number Placeholder 1">
            <a:extLst>
              <a:ext uri="{FF2B5EF4-FFF2-40B4-BE49-F238E27FC236}">
                <a16:creationId xmlns:a16="http://schemas.microsoft.com/office/drawing/2014/main" id="{8F26A5AF-4AB0-5155-F6E6-72E4630A6C1C}"/>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2393511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0DFE5E-2118-DFBF-7279-D5EFBB15B273}"/>
              </a:ext>
            </a:extLst>
          </p:cNvPr>
          <p:cNvSpPr>
            <a:spLocks noGrp="1"/>
          </p:cNvSpPr>
          <p:nvPr>
            <p:ph idx="1"/>
          </p:nvPr>
        </p:nvSpPr>
        <p:spPr>
          <a:xfrm>
            <a:off x="838200" y="1124712"/>
            <a:ext cx="10515600" cy="4558475"/>
          </a:xfrm>
          <a:prstGeom prst="snip2DiagRect">
            <a:avLst/>
          </a:prstGeom>
          <a:solidFill>
            <a:srgbClr val="FFFFFF">
              <a:alpha val="67059"/>
            </a:srgbClr>
          </a:solidFill>
          <a:ln>
            <a:solidFill>
              <a:schemeClr val="bg2"/>
            </a:solidFill>
          </a:ln>
        </p:spPr>
        <p:txBody>
          <a:bodyPr>
            <a:normAutofit fontScale="85000" lnSpcReduction="20000"/>
          </a:bodyPr>
          <a:lstStyle/>
          <a:p>
            <a:pPr marL="36900" indent="0">
              <a:buNone/>
            </a:pPr>
            <a:r>
              <a:rPr lang="en-US" sz="4700" b="1" dirty="0">
                <a:ln>
                  <a:solidFill>
                    <a:schemeClr val="bg2"/>
                  </a:solidFill>
                </a:ln>
                <a:solidFill>
                  <a:schemeClr val="tx1"/>
                </a:solidFill>
              </a:rPr>
              <a:t>“Essential”</a:t>
            </a:r>
          </a:p>
          <a:p>
            <a:pPr marL="36900" indent="0">
              <a:buNone/>
            </a:pPr>
            <a:r>
              <a:rPr lang="en-US" dirty="0" err="1"/>
              <a:t>Arnon</a:t>
            </a:r>
            <a:r>
              <a:rPr lang="en-US" dirty="0"/>
              <a:t> &amp; Stout (1939) outlined the criteria of essentiality</a:t>
            </a:r>
          </a:p>
          <a:p>
            <a:pPr marL="36900" indent="0">
              <a:buNone/>
            </a:pPr>
            <a:endParaRPr lang="en-US" b="1" dirty="0"/>
          </a:p>
          <a:p>
            <a:pPr marL="494100" indent="-457200">
              <a:spcAft>
                <a:spcPts val="1200"/>
              </a:spcAft>
              <a:buFont typeface="+mj-lt"/>
              <a:buAutoNum type="arabicPeriod"/>
            </a:pPr>
            <a:r>
              <a:rPr lang="en-US" dirty="0"/>
              <a:t>A deficiency of the element makes it impossible for the plant to complete the vegetative or reproductive stage of its life cycle</a:t>
            </a:r>
          </a:p>
          <a:p>
            <a:pPr marL="494100" indent="-457200">
              <a:spcAft>
                <a:spcPts val="1200"/>
              </a:spcAft>
              <a:buFont typeface="+mj-lt"/>
              <a:buAutoNum type="arabicPeriod"/>
            </a:pPr>
            <a:r>
              <a:rPr lang="en-US" dirty="0"/>
              <a:t>Such deficiency is specific to the element in question, and can be prevented or corrected only by supplying this element</a:t>
            </a:r>
          </a:p>
          <a:p>
            <a:pPr marL="494100" indent="-457200">
              <a:spcAft>
                <a:spcPts val="1200"/>
              </a:spcAft>
              <a:buFont typeface="+mj-lt"/>
              <a:buAutoNum type="arabicPeriod"/>
            </a:pPr>
            <a:r>
              <a:rPr lang="en-US" dirty="0"/>
              <a:t>The element is directly involved in the nutrition of the plant, rather than correcting an environmental condition that prohibits vigor</a:t>
            </a:r>
          </a:p>
          <a:p>
            <a:pPr marL="36900" indent="0">
              <a:buNone/>
            </a:pPr>
            <a:endParaRPr lang="en-US" dirty="0"/>
          </a:p>
        </p:txBody>
      </p:sp>
      <p:pic>
        <p:nvPicPr>
          <p:cNvPr id="4" name="Picture 3" descr="Text&#10;&#10;Description automatically generated with medium confidence">
            <a:extLst>
              <a:ext uri="{FF2B5EF4-FFF2-40B4-BE49-F238E27FC236}">
                <a16:creationId xmlns:a16="http://schemas.microsoft.com/office/drawing/2014/main" id="{8ECC24AE-98E4-D1DD-5253-341166C392BE}"/>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6F03FEBC-938A-3273-932C-37F338E0A420}"/>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2" name="Slide Number Placeholder 1">
            <a:extLst>
              <a:ext uri="{FF2B5EF4-FFF2-40B4-BE49-F238E27FC236}">
                <a16:creationId xmlns:a16="http://schemas.microsoft.com/office/drawing/2014/main" id="{85A8548C-BE8D-E932-83F5-B6AAF8F9DCF4}"/>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382666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DE67DE-3D8B-9DBB-A3B7-E456C64CE137}"/>
              </a:ext>
            </a:extLst>
          </p:cNvPr>
          <p:cNvSpPr>
            <a:spLocks noGrp="1"/>
          </p:cNvSpPr>
          <p:nvPr>
            <p:ph type="title"/>
          </p:nvPr>
        </p:nvSpPr>
        <p:spPr>
          <a:xfrm>
            <a:off x="6057848" y="429302"/>
            <a:ext cx="5613398" cy="1303867"/>
          </a:xfrm>
          <a:prstGeom prst="snip2DiagRect">
            <a:avLst/>
          </a:prstGeom>
          <a:solidFill>
            <a:srgbClr val="FFFFFF">
              <a:alpha val="67059"/>
            </a:srgbClr>
          </a:solidFill>
        </p:spPr>
        <p:txBody>
          <a:bodyPr>
            <a:normAutofit/>
          </a:bodyPr>
          <a:lstStyle/>
          <a:p>
            <a:pPr algn="r"/>
            <a:r>
              <a:rPr lang="en-US" b="1" dirty="0"/>
              <a:t>Interesting correlations</a:t>
            </a:r>
            <a:endParaRPr lang="en-US" b="1" i="1" dirty="0">
              <a:solidFill>
                <a:srgbClr val="FF0000"/>
              </a:solidFill>
            </a:endParaRPr>
          </a:p>
        </p:txBody>
      </p:sp>
      <p:pic>
        <p:nvPicPr>
          <p:cNvPr id="4" name="Picture 3" descr="Text&#10;&#10;Description automatically generated with medium confidence">
            <a:extLst>
              <a:ext uri="{FF2B5EF4-FFF2-40B4-BE49-F238E27FC236}">
                <a16:creationId xmlns:a16="http://schemas.microsoft.com/office/drawing/2014/main" id="{C38F6467-8358-55C3-F392-BB0896CD907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AED6F02E-35B1-7330-A9FA-1C630A448C48}"/>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8" name="TextBox 7">
            <a:extLst>
              <a:ext uri="{FF2B5EF4-FFF2-40B4-BE49-F238E27FC236}">
                <a16:creationId xmlns:a16="http://schemas.microsoft.com/office/drawing/2014/main" id="{C5C3FFA4-3F5B-6EF0-EF59-DB69BE9D83E0}"/>
              </a:ext>
            </a:extLst>
          </p:cNvPr>
          <p:cNvSpPr txBox="1"/>
          <p:nvPr/>
        </p:nvSpPr>
        <p:spPr>
          <a:xfrm>
            <a:off x="397167" y="4297594"/>
            <a:ext cx="5371566" cy="1726347"/>
          </a:xfrm>
          <a:prstGeom prst="snip2DiagRect">
            <a:avLst/>
          </a:prstGeom>
          <a:solidFill>
            <a:srgbClr val="FFFFFF">
              <a:alpha val="67059"/>
            </a:srgbClr>
          </a:solidFill>
        </p:spPr>
        <p:txBody>
          <a:bodyPr wrap="square" rtlCol="0">
            <a:spAutoFit/>
          </a:bodyPr>
          <a:lstStyle/>
          <a:p>
            <a:pPr algn="ctr"/>
            <a:r>
              <a:rPr lang="en-US" sz="3200" u="sng" dirty="0"/>
              <a:t>So much data!!</a:t>
            </a:r>
          </a:p>
          <a:p>
            <a:pPr algn="ctr"/>
            <a:r>
              <a:rPr lang="en-US" sz="2800" dirty="0"/>
              <a:t>We built a web-based explorer to better sort and display the data</a:t>
            </a:r>
          </a:p>
        </p:txBody>
      </p:sp>
      <p:pic>
        <p:nvPicPr>
          <p:cNvPr id="2" name="Picture 1">
            <a:extLst>
              <a:ext uri="{FF2B5EF4-FFF2-40B4-BE49-F238E27FC236}">
                <a16:creationId xmlns:a16="http://schemas.microsoft.com/office/drawing/2014/main" id="{1145AFAA-947F-2D5F-4562-2691029BA8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881" y="341244"/>
            <a:ext cx="5017625" cy="3017520"/>
          </a:xfrm>
          <a:prstGeom prst="rect">
            <a:avLst/>
          </a:prstGeom>
          <a:ln>
            <a:noFill/>
          </a:ln>
          <a:effectLst>
            <a:outerShdw blurRad="292100" dist="139700" dir="2700000" algn="tl" rotWithShape="0">
              <a:srgbClr val="333333">
                <a:alpha val="65000"/>
              </a:srgbClr>
            </a:outerShdw>
          </a:effectLst>
        </p:spPr>
      </p:pic>
      <p:sp>
        <p:nvSpPr>
          <p:cNvPr id="3" name="Text Box 2">
            <a:extLst>
              <a:ext uri="{FF2B5EF4-FFF2-40B4-BE49-F238E27FC236}">
                <a16:creationId xmlns:a16="http://schemas.microsoft.com/office/drawing/2014/main" id="{D7E15414-E1C1-75D3-E0BF-F66B7896B987}"/>
              </a:ext>
            </a:extLst>
          </p:cNvPr>
          <p:cNvSpPr txBox="1">
            <a:spLocks noChangeArrowheads="1"/>
          </p:cNvSpPr>
          <p:nvPr/>
        </p:nvSpPr>
        <p:spPr bwMode="auto">
          <a:xfrm>
            <a:off x="401879" y="3359865"/>
            <a:ext cx="5017625" cy="687705"/>
          </a:xfrm>
          <a:prstGeom prst="rect">
            <a:avLst/>
          </a:prstGeom>
          <a:solidFill>
            <a:srgbClr val="FFFFFF"/>
          </a:solidFill>
          <a:ln w="9525">
            <a:noFill/>
            <a:miter lim="800000"/>
            <a:headEnd/>
            <a:tailEnd/>
          </a:ln>
        </p:spPr>
        <p:txBody>
          <a:bodyPr rot="0" vert="horz" wrap="square" lIns="91440" tIns="45720" rIns="91440" bIns="45720" anchor="b" anchorCtr="0">
            <a:noAutofit/>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Relationship between Mehlich III Ca and Mehlich III Ni, segregated into Wisconsin </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(red/yellow, n=23,814) and Illinois (blue/cyan, n=13,690) categories, presented as a heatmap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A65DD916-9E0B-074F-C351-5086E110408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3269" y="1963737"/>
            <a:ext cx="5120301" cy="3017520"/>
          </a:xfrm>
          <a:prstGeom prst="rect">
            <a:avLst/>
          </a:prstGeom>
          <a:ln>
            <a:noFill/>
          </a:ln>
          <a:effectLst>
            <a:outerShdw blurRad="292100" dist="139700" dir="2700000" algn="tl" rotWithShape="0">
              <a:srgbClr val="333333">
                <a:alpha val="65000"/>
              </a:srgbClr>
            </a:outerShdw>
          </a:effectLst>
        </p:spPr>
      </p:pic>
      <p:sp>
        <p:nvSpPr>
          <p:cNvPr id="10" name="Text Box 2">
            <a:extLst>
              <a:ext uri="{FF2B5EF4-FFF2-40B4-BE49-F238E27FC236}">
                <a16:creationId xmlns:a16="http://schemas.microsoft.com/office/drawing/2014/main" id="{BDFAFA14-3AC2-4F5F-49BE-79222531A466}"/>
              </a:ext>
            </a:extLst>
          </p:cNvPr>
          <p:cNvSpPr txBox="1">
            <a:spLocks noChangeArrowheads="1"/>
          </p:cNvSpPr>
          <p:nvPr/>
        </p:nvSpPr>
        <p:spPr bwMode="auto">
          <a:xfrm>
            <a:off x="6423268" y="4977666"/>
            <a:ext cx="5120301" cy="662940"/>
          </a:xfrm>
          <a:prstGeom prst="rect">
            <a:avLst/>
          </a:prstGeom>
          <a:solidFill>
            <a:srgbClr val="FFFFFF"/>
          </a:solidFill>
          <a:ln w="9525">
            <a:noFill/>
            <a:miter lim="800000"/>
            <a:headEnd/>
            <a:tailEnd/>
          </a:ln>
        </p:spPr>
        <p:txBody>
          <a:bodyPr rot="0" vert="horz" wrap="square" lIns="91440" tIns="45720" rIns="91440" bIns="45720" anchor="b" anchorCtr="0">
            <a:noAutofit/>
          </a:bodyPr>
          <a:lstStyle/>
          <a:p>
            <a:pPr marL="0" marR="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Relationship between estimated CEC and Mehlich III Ni, segregated into Wisconsin </a:t>
            </a:r>
            <a:r>
              <a:rPr lang="en-US" sz="1100" i="1" dirty="0">
                <a:effectLst/>
                <a:latin typeface="Times New Roman" panose="02020603050405020304" pitchFamily="18" charset="0"/>
                <a:ea typeface="Calibri" panose="020F0502020204030204" pitchFamily="34" charset="0"/>
                <a:cs typeface="Times New Roman" panose="02020603050405020304" pitchFamily="18" charset="0"/>
              </a:rPr>
              <a:t>(red/yellow, n=23,814) and Illinois (blue/cyan, n=13,690) categories, presented as a heatmap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4E294921-ECD4-E01A-4CC4-BCEBDA8BC51F}"/>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1284303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DE67DE-3D8B-9DBB-A3B7-E456C64CE137}"/>
              </a:ext>
            </a:extLst>
          </p:cNvPr>
          <p:cNvSpPr>
            <a:spLocks noGrp="1"/>
          </p:cNvSpPr>
          <p:nvPr>
            <p:ph type="title"/>
          </p:nvPr>
        </p:nvSpPr>
        <p:spPr>
          <a:xfrm>
            <a:off x="956015" y="646225"/>
            <a:ext cx="5645727" cy="1325563"/>
          </a:xfrm>
        </p:spPr>
        <p:txBody>
          <a:bodyPr/>
          <a:lstStyle/>
          <a:p>
            <a:r>
              <a:rPr lang="en-US" b="1" dirty="0">
                <a:latin typeface="+mn-lt"/>
              </a:rPr>
              <a:t>Sawyer &amp; Barak, 2020</a:t>
            </a:r>
          </a:p>
        </p:txBody>
      </p:sp>
      <p:pic>
        <p:nvPicPr>
          <p:cNvPr id="4" name="Picture 3" descr="Text&#10;&#10;Description automatically generated with medium confidence">
            <a:extLst>
              <a:ext uri="{FF2B5EF4-FFF2-40B4-BE49-F238E27FC236}">
                <a16:creationId xmlns:a16="http://schemas.microsoft.com/office/drawing/2014/main" id="{C38F6467-8358-55C3-F392-BB0896CD9071}"/>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AED6F02E-35B1-7330-A9FA-1C630A448C48}"/>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10" name="TextBox 9">
            <a:extLst>
              <a:ext uri="{FF2B5EF4-FFF2-40B4-BE49-F238E27FC236}">
                <a16:creationId xmlns:a16="http://schemas.microsoft.com/office/drawing/2014/main" id="{4E9318AF-383F-0D93-8C61-97DDE886A7A9}"/>
              </a:ext>
            </a:extLst>
          </p:cNvPr>
          <p:cNvSpPr txBox="1"/>
          <p:nvPr/>
        </p:nvSpPr>
        <p:spPr>
          <a:xfrm>
            <a:off x="7306056" y="895750"/>
            <a:ext cx="4325112" cy="1873270"/>
          </a:xfrm>
          <a:prstGeom prst="snip2DiagRect">
            <a:avLst/>
          </a:prstGeom>
          <a:solidFill>
            <a:srgbClr val="FFFFFF">
              <a:alpha val="67059"/>
            </a:srgbClr>
          </a:solidFill>
        </p:spPr>
        <p:txBody>
          <a:bodyPr wrap="square" rtlCol="0">
            <a:spAutoFit/>
          </a:bodyPr>
          <a:lstStyle/>
          <a:p>
            <a:pPr algn="ctr"/>
            <a:r>
              <a:rPr lang="en-US" sz="3200" dirty="0"/>
              <a:t>Mehlich III extractable nickel concentration distribution by state</a:t>
            </a:r>
          </a:p>
        </p:txBody>
      </p:sp>
      <p:sp>
        <p:nvSpPr>
          <p:cNvPr id="11" name="TextBox 10">
            <a:extLst>
              <a:ext uri="{FF2B5EF4-FFF2-40B4-BE49-F238E27FC236}">
                <a16:creationId xmlns:a16="http://schemas.microsoft.com/office/drawing/2014/main" id="{456D8000-0022-0BB7-2080-1A5719831D38}"/>
              </a:ext>
            </a:extLst>
          </p:cNvPr>
          <p:cNvSpPr txBox="1"/>
          <p:nvPr/>
        </p:nvSpPr>
        <p:spPr>
          <a:xfrm>
            <a:off x="8051292" y="3052265"/>
            <a:ext cx="2743200" cy="914400"/>
          </a:xfrm>
          <a:prstGeom prst="snip2DiagRect">
            <a:avLst/>
          </a:prstGeom>
          <a:solidFill>
            <a:srgbClr val="C00000">
              <a:alpha val="67059"/>
            </a:srgbClr>
          </a:solidFill>
        </p:spPr>
        <p:txBody>
          <a:bodyPr wrap="square" rtlCol="0">
            <a:spAutoFit/>
          </a:bodyPr>
          <a:lstStyle/>
          <a:p>
            <a:pPr algn="ctr"/>
            <a:r>
              <a:rPr lang="en-US" sz="2400" dirty="0"/>
              <a:t>“Wisconsin” samples</a:t>
            </a:r>
          </a:p>
        </p:txBody>
      </p:sp>
      <p:sp>
        <p:nvSpPr>
          <p:cNvPr id="12" name="TextBox 11">
            <a:extLst>
              <a:ext uri="{FF2B5EF4-FFF2-40B4-BE49-F238E27FC236}">
                <a16:creationId xmlns:a16="http://schemas.microsoft.com/office/drawing/2014/main" id="{6769E35A-BAED-2F8F-A1C9-35ABC87AD9D1}"/>
              </a:ext>
            </a:extLst>
          </p:cNvPr>
          <p:cNvSpPr txBox="1"/>
          <p:nvPr/>
        </p:nvSpPr>
        <p:spPr>
          <a:xfrm>
            <a:off x="8051292" y="4720761"/>
            <a:ext cx="2743200" cy="914400"/>
          </a:xfrm>
          <a:prstGeom prst="snip2DiagRect">
            <a:avLst/>
          </a:prstGeom>
          <a:solidFill>
            <a:srgbClr val="4472C4">
              <a:alpha val="67059"/>
            </a:srgbClr>
          </a:solidFill>
        </p:spPr>
        <p:txBody>
          <a:bodyPr wrap="square" rtlCol="0">
            <a:spAutoFit/>
          </a:bodyPr>
          <a:lstStyle/>
          <a:p>
            <a:pPr algn="ctr"/>
            <a:r>
              <a:rPr lang="en-US" sz="2400" dirty="0"/>
              <a:t>“Illinois”</a:t>
            </a:r>
          </a:p>
          <a:p>
            <a:pPr algn="ctr"/>
            <a:r>
              <a:rPr lang="en-US" sz="2400" dirty="0"/>
              <a:t>samples</a:t>
            </a:r>
          </a:p>
        </p:txBody>
      </p:sp>
      <p:pic>
        <p:nvPicPr>
          <p:cNvPr id="3" name="Picture 2">
            <a:extLst>
              <a:ext uri="{FF2B5EF4-FFF2-40B4-BE49-F238E27FC236}">
                <a16:creationId xmlns:a16="http://schemas.microsoft.com/office/drawing/2014/main" id="{466A7EC0-3E4A-E319-7A62-47345F8BED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766" y="2140238"/>
            <a:ext cx="6306226" cy="3339234"/>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F41294CB-0A97-C493-B2CF-12D767DFA401}"/>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1279643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C38F6467-8358-55C3-F392-BB0896CD9071}"/>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AED6F02E-35B1-7330-A9FA-1C630A448C48}"/>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11" name="TextBox 10">
            <a:extLst>
              <a:ext uri="{FF2B5EF4-FFF2-40B4-BE49-F238E27FC236}">
                <a16:creationId xmlns:a16="http://schemas.microsoft.com/office/drawing/2014/main" id="{245C8B4F-BFBB-1469-870E-A97B6EAD914C}"/>
              </a:ext>
            </a:extLst>
          </p:cNvPr>
          <p:cNvSpPr txBox="1"/>
          <p:nvPr/>
        </p:nvSpPr>
        <p:spPr>
          <a:xfrm>
            <a:off x="4710545" y="1168041"/>
            <a:ext cx="7102764" cy="4536251"/>
          </a:xfrm>
          <a:prstGeom prst="snip2DiagRect">
            <a:avLst/>
          </a:prstGeom>
          <a:solidFill>
            <a:srgbClr val="FFFFFF">
              <a:alpha val="67059"/>
            </a:srgbClr>
          </a:solidFill>
        </p:spPr>
        <p:txBody>
          <a:bodyPr wrap="square" rtlCol="0">
            <a:spAutoFit/>
          </a:bodyPr>
          <a:lstStyle/>
          <a:p>
            <a:pPr algn="ctr">
              <a:spcBef>
                <a:spcPts val="600"/>
              </a:spcBef>
            </a:pPr>
            <a:r>
              <a:rPr lang="en-US" sz="4400" dirty="0">
                <a:latin typeface="+mn-lt"/>
              </a:rPr>
              <a:t>USGS total nickel concentrations, 2017</a:t>
            </a:r>
            <a:endParaRPr lang="en-US" sz="4400" dirty="0"/>
          </a:p>
          <a:p>
            <a:pPr marL="285750" indent="-285750">
              <a:spcBef>
                <a:spcPts val="600"/>
              </a:spcBef>
              <a:buFont typeface="Arial" panose="020B0604020202020204" pitchFamily="34" charset="0"/>
              <a:buChar char="•"/>
            </a:pPr>
            <a:r>
              <a:rPr lang="en-US" sz="2300" dirty="0"/>
              <a:t>“Illinois” samples come from areas more uniformly high in total Ni  than “Wisconsin” samples</a:t>
            </a:r>
          </a:p>
          <a:p>
            <a:pPr marL="285750" indent="-285750">
              <a:spcBef>
                <a:spcPts val="600"/>
              </a:spcBef>
              <a:buFont typeface="Arial" panose="020B0604020202020204" pitchFamily="34" charset="0"/>
              <a:buChar char="•"/>
            </a:pPr>
            <a:endParaRPr lang="en-US" sz="2300" dirty="0"/>
          </a:p>
          <a:p>
            <a:pPr marL="285750" indent="-285750">
              <a:spcBef>
                <a:spcPts val="600"/>
              </a:spcBef>
              <a:buFont typeface="Arial" panose="020B0604020202020204" pitchFamily="34" charset="0"/>
              <a:buChar char="•"/>
            </a:pPr>
            <a:r>
              <a:rPr lang="en-US" sz="2300" dirty="0"/>
              <a:t>This suggests there is a relationship between total and M3 Ni concentrations</a:t>
            </a:r>
          </a:p>
        </p:txBody>
      </p:sp>
      <p:pic>
        <p:nvPicPr>
          <p:cNvPr id="7" name="Picture 6">
            <a:extLst>
              <a:ext uri="{FF2B5EF4-FFF2-40B4-BE49-F238E27FC236}">
                <a16:creationId xmlns:a16="http://schemas.microsoft.com/office/drawing/2014/main" id="{69181A42-D4FA-D634-AAC6-501A1B7D8BE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415" y="895692"/>
            <a:ext cx="3849226" cy="4978353"/>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6902355E-D3F3-0F21-2905-3BAECDC86AED}"/>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1223622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C38F6467-8358-55C3-F392-BB0896CD907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AED6F02E-35B1-7330-A9FA-1C630A448C48}"/>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3" name="TextBox 2">
            <a:extLst>
              <a:ext uri="{FF2B5EF4-FFF2-40B4-BE49-F238E27FC236}">
                <a16:creationId xmlns:a16="http://schemas.microsoft.com/office/drawing/2014/main" id="{FE521750-71D9-1B10-9525-6353DE08C50F}"/>
              </a:ext>
            </a:extLst>
          </p:cNvPr>
          <p:cNvSpPr txBox="1"/>
          <p:nvPr/>
        </p:nvSpPr>
        <p:spPr>
          <a:xfrm>
            <a:off x="6549614" y="5571614"/>
            <a:ext cx="4672925" cy="461665"/>
          </a:xfrm>
          <a:prstGeom prst="rect">
            <a:avLst/>
          </a:prstGeom>
          <a:noFill/>
        </p:spPr>
        <p:txBody>
          <a:bodyPr wrap="square" rtlCol="0">
            <a:spAutoFit/>
          </a:bodyPr>
          <a:lstStyle/>
          <a:p>
            <a:pPr algn="ctr"/>
            <a:r>
              <a:rPr lang="en-US" sz="2400" dirty="0"/>
              <a:t>Cumulative distribution by state</a:t>
            </a:r>
          </a:p>
        </p:txBody>
      </p:sp>
      <p:sp>
        <p:nvSpPr>
          <p:cNvPr id="8" name="Title 1">
            <a:extLst>
              <a:ext uri="{FF2B5EF4-FFF2-40B4-BE49-F238E27FC236}">
                <a16:creationId xmlns:a16="http://schemas.microsoft.com/office/drawing/2014/main" id="{DFA7F29B-5080-55BC-70C8-A549FB7D4F25}"/>
              </a:ext>
            </a:extLst>
          </p:cNvPr>
          <p:cNvSpPr txBox="1">
            <a:spLocks/>
          </p:cNvSpPr>
          <p:nvPr/>
        </p:nvSpPr>
        <p:spPr>
          <a:xfrm>
            <a:off x="271989" y="1639086"/>
            <a:ext cx="5346412" cy="1257300"/>
          </a:xfrm>
          <a:prstGeom prst="rect">
            <a:avLst/>
          </a:prstGeom>
          <a:effectLst/>
        </p:spPr>
        <p:txBody>
          <a:bodyPr vert="horz" lIns="91440" tIns="45720" rIns="91440" bIns="45720" rtlCol="0" anchor="ctr">
            <a:normAutofit fontScale="97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latin typeface="+mn-lt"/>
              </a:rPr>
              <a:t>Percent of samples</a:t>
            </a:r>
          </a:p>
          <a:p>
            <a:r>
              <a:rPr lang="en-US" sz="2800" dirty="0">
                <a:latin typeface="+mn-lt"/>
              </a:rPr>
              <a:t>below  each critical level</a:t>
            </a:r>
          </a:p>
        </p:txBody>
      </p:sp>
      <p:graphicFrame>
        <p:nvGraphicFramePr>
          <p:cNvPr id="9" name="Table 8">
            <a:extLst>
              <a:ext uri="{FF2B5EF4-FFF2-40B4-BE49-F238E27FC236}">
                <a16:creationId xmlns:a16="http://schemas.microsoft.com/office/drawing/2014/main" id="{4D9C4714-39A6-9BAB-2425-F5B0DA90A2D9}"/>
              </a:ext>
            </a:extLst>
          </p:cNvPr>
          <p:cNvGraphicFramePr>
            <a:graphicFrameLocks noGrp="1"/>
          </p:cNvGraphicFramePr>
          <p:nvPr>
            <p:extLst>
              <p:ext uri="{D42A27DB-BD31-4B8C-83A1-F6EECF244321}">
                <p14:modId xmlns:p14="http://schemas.microsoft.com/office/powerpoint/2010/main" val="3670905283"/>
              </p:ext>
            </p:extLst>
          </p:nvPr>
        </p:nvGraphicFramePr>
        <p:xfrm>
          <a:off x="654577" y="3112895"/>
          <a:ext cx="4581237" cy="2397857"/>
        </p:xfrm>
        <a:graphic>
          <a:graphicData uri="http://schemas.openxmlformats.org/drawingml/2006/table">
            <a:tbl>
              <a:tblPr/>
              <a:tblGrid>
                <a:gridCol w="1263158">
                  <a:extLst>
                    <a:ext uri="{9D8B030D-6E8A-4147-A177-3AD203B41FA5}">
                      <a16:colId xmlns:a16="http://schemas.microsoft.com/office/drawing/2014/main" val="2049162842"/>
                    </a:ext>
                  </a:extLst>
                </a:gridCol>
                <a:gridCol w="1389985">
                  <a:extLst>
                    <a:ext uri="{9D8B030D-6E8A-4147-A177-3AD203B41FA5}">
                      <a16:colId xmlns:a16="http://schemas.microsoft.com/office/drawing/2014/main" val="856162842"/>
                    </a:ext>
                  </a:extLst>
                </a:gridCol>
                <a:gridCol w="964047">
                  <a:extLst>
                    <a:ext uri="{9D8B030D-6E8A-4147-A177-3AD203B41FA5}">
                      <a16:colId xmlns:a16="http://schemas.microsoft.com/office/drawing/2014/main" val="4083104767"/>
                    </a:ext>
                  </a:extLst>
                </a:gridCol>
                <a:gridCol w="964047">
                  <a:extLst>
                    <a:ext uri="{9D8B030D-6E8A-4147-A177-3AD203B41FA5}">
                      <a16:colId xmlns:a16="http://schemas.microsoft.com/office/drawing/2014/main" val="1053404553"/>
                    </a:ext>
                  </a:extLst>
                </a:gridCol>
              </a:tblGrid>
              <a:tr h="629639">
                <a:tc>
                  <a:txBody>
                    <a:bodyPr/>
                    <a:lstStyle/>
                    <a:p>
                      <a:pPr rtl="0" fontAlgn="t">
                        <a:spcBef>
                          <a:spcPts val="0"/>
                        </a:spcBef>
                        <a:spcAft>
                          <a:spcPts val="800"/>
                        </a:spcAft>
                      </a:pPr>
                      <a:r>
                        <a:rPr lang="en-US" sz="1400" b="1" i="0" u="none" strike="noStrike" dirty="0">
                          <a:solidFill>
                            <a:srgbClr val="000000"/>
                          </a:solidFill>
                          <a:effectLst/>
                          <a:latin typeface="Calibri" panose="020F0502020204030204" pitchFamily="34" charset="0"/>
                        </a:rPr>
                        <a:t>Critical level</a:t>
                      </a:r>
                    </a:p>
                    <a:p>
                      <a:pPr rtl="0" fontAlgn="t">
                        <a:spcBef>
                          <a:spcPts val="0"/>
                        </a:spcBef>
                        <a:spcAft>
                          <a:spcPts val="800"/>
                        </a:spcAft>
                      </a:pPr>
                      <a:r>
                        <a:rPr lang="en-US" sz="1400" b="1" i="0" u="none" strike="noStrike" dirty="0">
                          <a:solidFill>
                            <a:srgbClr val="000000"/>
                          </a:solidFill>
                          <a:effectLst/>
                          <a:latin typeface="Calibri" panose="020F0502020204030204" pitchFamily="34" charset="0"/>
                        </a:rPr>
                        <a:t>(mg kg</a:t>
                      </a:r>
                      <a:r>
                        <a:rPr lang="en-US" sz="1400" b="1" i="0" u="none" strike="noStrike" baseline="30000" dirty="0">
                          <a:solidFill>
                            <a:srgbClr val="000000"/>
                          </a:solidFill>
                          <a:effectLst/>
                          <a:latin typeface="Calibri" panose="020F0502020204030204" pitchFamily="34" charset="0"/>
                        </a:rPr>
                        <a:t>-1</a:t>
                      </a:r>
                      <a:r>
                        <a:rPr lang="en-US" sz="1400" b="1" i="0" u="none" strike="noStrike" dirty="0">
                          <a:solidFill>
                            <a:srgbClr val="000000"/>
                          </a:solidFill>
                          <a:effectLst/>
                          <a:latin typeface="Calibri" panose="020F0502020204030204" pitchFamily="34" charset="0"/>
                        </a:rPr>
                        <a:t>)</a:t>
                      </a:r>
                      <a:endParaRPr lang="en-US" sz="2400" b="1" dirty="0">
                        <a:effectLst/>
                      </a:endParaRPr>
                    </a:p>
                  </a:txBody>
                  <a:tcPr marL="52070" marR="52070" marT="26035" marB="26035" anchor="b">
                    <a:lnL w="6350" cap="flat" cmpd="sng" algn="ctr">
                      <a:solidFill>
                        <a:srgbClr val="000000"/>
                      </a:solidFill>
                      <a:prstDash val="solid"/>
                      <a:round/>
                      <a:headEnd type="none" w="med" len="med"/>
                      <a:tailEnd type="none" w="med" len="med"/>
                    </a:lnL>
                    <a:lnR>
                      <a:noFill/>
                    </a:lnR>
                    <a:lnT>
                      <a:noFill/>
                    </a:lnT>
                    <a:lnB>
                      <a:noFill/>
                    </a:lnB>
                    <a:solidFill>
                      <a:srgbClr val="5B9BD5"/>
                    </a:solidFill>
                  </a:tcPr>
                </a:tc>
                <a:tc>
                  <a:txBody>
                    <a:bodyPr/>
                    <a:lstStyle/>
                    <a:p>
                      <a:pPr rtl="0" fontAlgn="t">
                        <a:spcBef>
                          <a:spcPts val="0"/>
                        </a:spcBef>
                        <a:spcAft>
                          <a:spcPts val="800"/>
                        </a:spcAft>
                      </a:pPr>
                      <a:r>
                        <a:rPr lang="en-US" sz="1400" b="1" i="0" u="none" strike="noStrike" dirty="0">
                          <a:solidFill>
                            <a:srgbClr val="000000"/>
                          </a:solidFill>
                          <a:effectLst/>
                          <a:latin typeface="Calibri" panose="020F0502020204030204" pitchFamily="34" charset="0"/>
                        </a:rPr>
                        <a:t>Calibration technique</a:t>
                      </a:r>
                      <a:endParaRPr lang="en-US" sz="2400" b="1" dirty="0">
                        <a:effectLst/>
                      </a:endParaRPr>
                    </a:p>
                  </a:txBody>
                  <a:tcPr marL="52070" marR="52070" marT="26035" marB="26035" anchor="b">
                    <a:lnL>
                      <a:noFill/>
                    </a:lnL>
                    <a:lnR>
                      <a:noFill/>
                    </a:lnR>
                    <a:lnT>
                      <a:noFill/>
                    </a:lnT>
                    <a:lnB>
                      <a:noFill/>
                    </a:lnB>
                    <a:solidFill>
                      <a:srgbClr val="5B9BD5"/>
                    </a:solidFill>
                  </a:tcPr>
                </a:tc>
                <a:tc>
                  <a:txBody>
                    <a:bodyPr/>
                    <a:lstStyle/>
                    <a:p>
                      <a:pPr rtl="0" fontAlgn="t">
                        <a:spcBef>
                          <a:spcPts val="0"/>
                        </a:spcBef>
                        <a:spcAft>
                          <a:spcPts val="800"/>
                        </a:spcAft>
                      </a:pPr>
                      <a:r>
                        <a:rPr lang="en-US" sz="1400" b="1" i="0" u="none" strike="noStrike" dirty="0">
                          <a:solidFill>
                            <a:srgbClr val="000000"/>
                          </a:solidFill>
                          <a:effectLst/>
                          <a:latin typeface="Calibri" panose="020F0502020204030204" pitchFamily="34" charset="0"/>
                        </a:rPr>
                        <a:t>WI percent below</a:t>
                      </a:r>
                      <a:endParaRPr lang="en-US" sz="2400" b="1" dirty="0">
                        <a:effectLst/>
                      </a:endParaRPr>
                    </a:p>
                  </a:txBody>
                  <a:tcPr marL="52070" marR="52070" marT="26035" marB="26035" anchor="b">
                    <a:lnL>
                      <a:noFill/>
                    </a:lnL>
                    <a:lnR>
                      <a:noFill/>
                    </a:lnR>
                    <a:lnT>
                      <a:noFill/>
                    </a:lnT>
                    <a:lnB>
                      <a:noFill/>
                    </a:lnB>
                    <a:solidFill>
                      <a:srgbClr val="5B9BD5"/>
                    </a:solidFill>
                  </a:tcPr>
                </a:tc>
                <a:tc>
                  <a:txBody>
                    <a:bodyPr/>
                    <a:lstStyle/>
                    <a:p>
                      <a:pPr rtl="0" fontAlgn="t">
                        <a:spcBef>
                          <a:spcPts val="0"/>
                        </a:spcBef>
                        <a:spcAft>
                          <a:spcPts val="800"/>
                        </a:spcAft>
                      </a:pPr>
                      <a:r>
                        <a:rPr lang="en-US" sz="1400" b="1" i="0" u="none" strike="noStrike" dirty="0">
                          <a:solidFill>
                            <a:srgbClr val="000000"/>
                          </a:solidFill>
                          <a:effectLst/>
                          <a:latin typeface="Calibri" panose="020F0502020204030204" pitchFamily="34" charset="0"/>
                        </a:rPr>
                        <a:t>IL percent below</a:t>
                      </a:r>
                      <a:endParaRPr lang="en-US" sz="2400" b="1" dirty="0">
                        <a:effectLst/>
                      </a:endParaRPr>
                    </a:p>
                  </a:txBody>
                  <a:tcPr marL="52070" marR="52070" marT="26035" marB="26035" anchor="b">
                    <a:lnL>
                      <a:noFill/>
                    </a:lnL>
                    <a:lnR w="6350" cap="flat" cmpd="sng" algn="ctr">
                      <a:solidFill>
                        <a:srgbClr val="000000"/>
                      </a:solidFill>
                      <a:prstDash val="solid"/>
                      <a:round/>
                      <a:headEnd type="none" w="med" len="med"/>
                      <a:tailEnd type="none" w="med" len="med"/>
                    </a:lnR>
                    <a:lnT>
                      <a:noFill/>
                    </a:lnT>
                    <a:lnB>
                      <a:noFill/>
                    </a:lnB>
                    <a:solidFill>
                      <a:srgbClr val="5B9BD5"/>
                    </a:solidFill>
                  </a:tcPr>
                </a:tc>
                <a:extLst>
                  <a:ext uri="{0D108BD9-81ED-4DB2-BD59-A6C34878D82A}">
                    <a16:rowId xmlns:a16="http://schemas.microsoft.com/office/drawing/2014/main" val="3498500418"/>
                  </a:ext>
                </a:extLst>
              </a:tr>
              <a:tr h="566798">
                <a:tc>
                  <a:txBody>
                    <a:bodyPr/>
                    <a:lstStyle/>
                    <a:p>
                      <a:pPr rtl="0" fontAlgn="t">
                        <a:spcBef>
                          <a:spcPts val="0"/>
                        </a:spcBef>
                        <a:spcAft>
                          <a:spcPts val="800"/>
                        </a:spcAft>
                      </a:pPr>
                      <a:r>
                        <a:rPr lang="en-US" sz="1800" b="0" i="0" u="none" strike="noStrike" dirty="0">
                          <a:solidFill>
                            <a:srgbClr val="000000"/>
                          </a:solidFill>
                          <a:effectLst/>
                          <a:latin typeface="Calibri" panose="020F0502020204030204" pitchFamily="34" charset="0"/>
                        </a:rPr>
                        <a:t>1.3</a:t>
                      </a:r>
                      <a:endParaRPr lang="en-US" sz="3200" dirty="0">
                        <a:effectLst/>
                      </a:endParaRPr>
                    </a:p>
                  </a:txBody>
                  <a:tcPr marL="52070" marR="52070" marT="26035" marB="26035"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rtl="0" fontAlgn="t">
                        <a:spcBef>
                          <a:spcPts val="0"/>
                        </a:spcBef>
                        <a:spcAft>
                          <a:spcPts val="800"/>
                        </a:spcAft>
                      </a:pPr>
                      <a:r>
                        <a:rPr lang="en-US" sz="1800" b="0" i="0" u="none" strike="noStrike">
                          <a:solidFill>
                            <a:srgbClr val="000000"/>
                          </a:solidFill>
                          <a:effectLst/>
                          <a:latin typeface="Calibri" panose="020F0502020204030204" pitchFamily="34" charset="0"/>
                        </a:rPr>
                        <a:t>Cate and Nelson</a:t>
                      </a:r>
                      <a:endParaRPr lang="en-US" sz="3200">
                        <a:effectLst/>
                      </a:endParaRPr>
                    </a:p>
                  </a:txBody>
                  <a:tcPr marL="52070" marR="52070" marT="26035" marB="26035" anchor="b">
                    <a:lnL>
                      <a:noFill/>
                    </a:lnL>
                    <a:lnR>
                      <a:noFill/>
                    </a:lnR>
                    <a:lnT>
                      <a:noFill/>
                    </a:lnT>
                    <a:lnB>
                      <a:noFill/>
                    </a:lnB>
                    <a:solidFill>
                      <a:srgbClr val="FFFFFF"/>
                    </a:solidFill>
                  </a:tcPr>
                </a:tc>
                <a:tc>
                  <a:txBody>
                    <a:bodyPr/>
                    <a:lstStyle/>
                    <a:p>
                      <a:pPr rtl="0" fontAlgn="t">
                        <a:spcBef>
                          <a:spcPts val="0"/>
                        </a:spcBef>
                        <a:spcAft>
                          <a:spcPts val="800"/>
                        </a:spcAft>
                      </a:pPr>
                      <a:r>
                        <a:rPr lang="en-US" sz="1800" b="0" i="0" u="none" strike="noStrike">
                          <a:solidFill>
                            <a:srgbClr val="000000"/>
                          </a:solidFill>
                          <a:effectLst/>
                          <a:latin typeface="Calibri" panose="020F0502020204030204" pitchFamily="34" charset="0"/>
                        </a:rPr>
                        <a:t>37.3</a:t>
                      </a:r>
                      <a:endParaRPr lang="en-US" sz="3200">
                        <a:effectLst/>
                      </a:endParaRPr>
                    </a:p>
                  </a:txBody>
                  <a:tcPr marL="52070" marR="52070" marT="26035" marB="26035" anchor="b">
                    <a:lnL>
                      <a:noFill/>
                    </a:lnL>
                    <a:lnR>
                      <a:noFill/>
                    </a:lnR>
                    <a:lnT>
                      <a:noFill/>
                    </a:lnT>
                    <a:lnB>
                      <a:noFill/>
                    </a:lnB>
                    <a:solidFill>
                      <a:srgbClr val="FFFFFF"/>
                    </a:solidFill>
                  </a:tcPr>
                </a:tc>
                <a:tc>
                  <a:txBody>
                    <a:bodyPr/>
                    <a:lstStyle/>
                    <a:p>
                      <a:pPr rtl="0" fontAlgn="t">
                        <a:spcBef>
                          <a:spcPts val="0"/>
                        </a:spcBef>
                        <a:spcAft>
                          <a:spcPts val="800"/>
                        </a:spcAft>
                      </a:pPr>
                      <a:r>
                        <a:rPr lang="en-US" sz="1800" b="0" i="0" u="none" strike="noStrike" dirty="0">
                          <a:solidFill>
                            <a:srgbClr val="000000"/>
                          </a:solidFill>
                          <a:effectLst/>
                          <a:latin typeface="Calibri" panose="020F0502020204030204" pitchFamily="34" charset="0"/>
                        </a:rPr>
                        <a:t>2.4</a:t>
                      </a:r>
                      <a:endParaRPr lang="en-US" sz="3200" dirty="0">
                        <a:effectLst/>
                      </a:endParaRPr>
                    </a:p>
                  </a:txBody>
                  <a:tcPr marL="52070" marR="52070" marT="26035" marB="26035"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053372465"/>
                  </a:ext>
                </a:extLst>
              </a:tr>
              <a:tr h="566798">
                <a:tc>
                  <a:txBody>
                    <a:bodyPr/>
                    <a:lstStyle/>
                    <a:p>
                      <a:pPr rtl="0" fontAlgn="t">
                        <a:spcBef>
                          <a:spcPts val="0"/>
                        </a:spcBef>
                        <a:spcAft>
                          <a:spcPts val="800"/>
                        </a:spcAft>
                      </a:pPr>
                      <a:r>
                        <a:rPr lang="en-US" sz="1800" b="0" i="0" u="none" strike="noStrike">
                          <a:solidFill>
                            <a:srgbClr val="000000"/>
                          </a:solidFill>
                          <a:effectLst/>
                          <a:latin typeface="Calibri" panose="020F0502020204030204" pitchFamily="34" charset="0"/>
                        </a:rPr>
                        <a:t>3.7</a:t>
                      </a:r>
                      <a:endParaRPr lang="en-US" sz="3200">
                        <a:effectLst/>
                      </a:endParaRPr>
                    </a:p>
                  </a:txBody>
                  <a:tcPr marL="52070" marR="52070" marT="26035" marB="26035" anchor="b">
                    <a:lnL w="6350" cap="flat" cmpd="sng" algn="ctr">
                      <a:solidFill>
                        <a:srgbClr val="000000"/>
                      </a:solidFill>
                      <a:prstDash val="solid"/>
                      <a:round/>
                      <a:headEnd type="none" w="med" len="med"/>
                      <a:tailEnd type="none" w="med" len="med"/>
                    </a:lnL>
                    <a:lnR>
                      <a:noFill/>
                    </a:lnR>
                    <a:lnT>
                      <a:noFill/>
                    </a:lnT>
                    <a:lnB>
                      <a:noFill/>
                    </a:lnB>
                    <a:solidFill>
                      <a:srgbClr val="EAEFF7"/>
                    </a:solidFill>
                  </a:tcPr>
                </a:tc>
                <a:tc>
                  <a:txBody>
                    <a:bodyPr/>
                    <a:lstStyle/>
                    <a:p>
                      <a:pPr rtl="0" fontAlgn="t">
                        <a:spcBef>
                          <a:spcPts val="0"/>
                        </a:spcBef>
                        <a:spcAft>
                          <a:spcPts val="800"/>
                        </a:spcAft>
                      </a:pPr>
                      <a:r>
                        <a:rPr lang="en-US" sz="1800" b="0" i="0" u="none" strike="noStrike" dirty="0" err="1">
                          <a:solidFill>
                            <a:srgbClr val="000000"/>
                          </a:solidFill>
                          <a:effectLst/>
                          <a:latin typeface="Calibri" panose="020F0502020204030204" pitchFamily="34" charset="0"/>
                        </a:rPr>
                        <a:t>Mitscherlich</a:t>
                      </a:r>
                      <a:r>
                        <a:rPr lang="en-US" sz="1800" b="0" i="0" u="none" strike="noStrike" dirty="0">
                          <a:solidFill>
                            <a:srgbClr val="000000"/>
                          </a:solidFill>
                          <a:effectLst/>
                          <a:latin typeface="Calibri" panose="020F0502020204030204" pitchFamily="34" charset="0"/>
                        </a:rPr>
                        <a:t>-Bray</a:t>
                      </a:r>
                      <a:endParaRPr lang="en-US" sz="3200" dirty="0">
                        <a:effectLst/>
                      </a:endParaRPr>
                    </a:p>
                  </a:txBody>
                  <a:tcPr marL="52070" marR="52070" marT="26035" marB="26035" anchor="b">
                    <a:lnL>
                      <a:noFill/>
                    </a:lnL>
                    <a:lnR>
                      <a:noFill/>
                    </a:lnR>
                    <a:lnT>
                      <a:noFill/>
                    </a:lnT>
                    <a:lnB>
                      <a:noFill/>
                    </a:lnB>
                    <a:solidFill>
                      <a:srgbClr val="EAEFF7"/>
                    </a:solidFill>
                  </a:tcPr>
                </a:tc>
                <a:tc>
                  <a:txBody>
                    <a:bodyPr/>
                    <a:lstStyle/>
                    <a:p>
                      <a:pPr rtl="0" fontAlgn="t">
                        <a:spcBef>
                          <a:spcPts val="0"/>
                        </a:spcBef>
                        <a:spcAft>
                          <a:spcPts val="800"/>
                        </a:spcAft>
                      </a:pPr>
                      <a:r>
                        <a:rPr lang="en-US" sz="1800" b="0" i="0" u="none" strike="noStrike">
                          <a:solidFill>
                            <a:srgbClr val="000000"/>
                          </a:solidFill>
                          <a:effectLst/>
                          <a:latin typeface="Calibri" panose="020F0502020204030204" pitchFamily="34" charset="0"/>
                        </a:rPr>
                        <a:t>98.7</a:t>
                      </a:r>
                      <a:endParaRPr lang="en-US" sz="3200">
                        <a:effectLst/>
                      </a:endParaRPr>
                    </a:p>
                  </a:txBody>
                  <a:tcPr marL="52070" marR="52070" marT="26035" marB="26035" anchor="b">
                    <a:lnL>
                      <a:noFill/>
                    </a:lnL>
                    <a:lnR>
                      <a:noFill/>
                    </a:lnR>
                    <a:lnT>
                      <a:noFill/>
                    </a:lnT>
                    <a:lnB>
                      <a:noFill/>
                    </a:lnB>
                    <a:solidFill>
                      <a:srgbClr val="EAEFF7"/>
                    </a:solidFill>
                  </a:tcPr>
                </a:tc>
                <a:tc>
                  <a:txBody>
                    <a:bodyPr/>
                    <a:lstStyle/>
                    <a:p>
                      <a:pPr rtl="0" fontAlgn="t">
                        <a:spcBef>
                          <a:spcPts val="0"/>
                        </a:spcBef>
                        <a:spcAft>
                          <a:spcPts val="800"/>
                        </a:spcAft>
                      </a:pPr>
                      <a:r>
                        <a:rPr lang="en-US" sz="1800" b="0" i="0" u="none" strike="noStrike" dirty="0">
                          <a:solidFill>
                            <a:srgbClr val="000000"/>
                          </a:solidFill>
                          <a:effectLst/>
                          <a:latin typeface="Calibri" panose="020F0502020204030204" pitchFamily="34" charset="0"/>
                        </a:rPr>
                        <a:t>88.7</a:t>
                      </a:r>
                      <a:endParaRPr lang="en-US" sz="3200" dirty="0">
                        <a:effectLst/>
                      </a:endParaRPr>
                    </a:p>
                  </a:txBody>
                  <a:tcPr marL="52070" marR="52070" marT="26035" marB="26035" anchor="b">
                    <a:lnL>
                      <a:noFill/>
                    </a:lnL>
                    <a:lnR w="6350" cap="flat" cmpd="sng" algn="ctr">
                      <a:solidFill>
                        <a:srgbClr val="000000"/>
                      </a:solidFill>
                      <a:prstDash val="solid"/>
                      <a:round/>
                      <a:headEnd type="none" w="med" len="med"/>
                      <a:tailEnd type="none" w="med" len="med"/>
                    </a:lnR>
                    <a:lnT>
                      <a:noFill/>
                    </a:lnT>
                    <a:lnB>
                      <a:noFill/>
                    </a:lnB>
                    <a:solidFill>
                      <a:srgbClr val="EAEFF7"/>
                    </a:solidFill>
                  </a:tcPr>
                </a:tc>
                <a:extLst>
                  <a:ext uri="{0D108BD9-81ED-4DB2-BD59-A6C34878D82A}">
                    <a16:rowId xmlns:a16="http://schemas.microsoft.com/office/drawing/2014/main" val="500431111"/>
                  </a:ext>
                </a:extLst>
              </a:tr>
              <a:tr h="566798">
                <a:tc>
                  <a:txBody>
                    <a:bodyPr/>
                    <a:lstStyle/>
                    <a:p>
                      <a:pPr rtl="0" fontAlgn="t">
                        <a:spcBef>
                          <a:spcPts val="0"/>
                        </a:spcBef>
                        <a:spcAft>
                          <a:spcPts val="800"/>
                        </a:spcAft>
                      </a:pPr>
                      <a:r>
                        <a:rPr lang="en-US" sz="1800" b="0" i="0" u="none" strike="noStrike" dirty="0">
                          <a:solidFill>
                            <a:srgbClr val="000000"/>
                          </a:solidFill>
                          <a:effectLst/>
                          <a:latin typeface="Calibri" panose="020F0502020204030204" pitchFamily="34" charset="0"/>
                        </a:rPr>
                        <a:t>5.3</a:t>
                      </a:r>
                      <a:endParaRPr lang="en-US" sz="3200" dirty="0">
                        <a:effectLst/>
                      </a:endParaRPr>
                    </a:p>
                  </a:txBody>
                  <a:tcPr marL="52070" marR="52070" marT="26035" marB="26035"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800"/>
                        </a:spcAft>
                      </a:pPr>
                      <a:r>
                        <a:rPr lang="en-US" sz="1800" b="0" i="0" u="none" strike="noStrike">
                          <a:solidFill>
                            <a:srgbClr val="000000"/>
                          </a:solidFill>
                          <a:effectLst/>
                          <a:latin typeface="Calibri" panose="020F0502020204030204" pitchFamily="34" charset="0"/>
                        </a:rPr>
                        <a:t>Brown et al.</a:t>
                      </a:r>
                      <a:endParaRPr lang="en-US" sz="3200">
                        <a:effectLst/>
                      </a:endParaRPr>
                    </a:p>
                  </a:txBody>
                  <a:tcPr marL="52070" marR="52070" marT="26035" marB="26035"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800"/>
                        </a:spcAft>
                      </a:pPr>
                      <a:r>
                        <a:rPr lang="en-US" sz="1800" b="0" i="0" u="none" strike="noStrike">
                          <a:solidFill>
                            <a:srgbClr val="000000"/>
                          </a:solidFill>
                          <a:effectLst/>
                          <a:latin typeface="Calibri" panose="020F0502020204030204" pitchFamily="34" charset="0"/>
                        </a:rPr>
                        <a:t>99.9</a:t>
                      </a:r>
                      <a:endParaRPr lang="en-US" sz="3200">
                        <a:effectLst/>
                      </a:endParaRPr>
                    </a:p>
                  </a:txBody>
                  <a:tcPr marL="52070" marR="52070" marT="26035" marB="26035"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rtl="0" fontAlgn="t">
                        <a:spcBef>
                          <a:spcPts val="0"/>
                        </a:spcBef>
                        <a:spcAft>
                          <a:spcPts val="800"/>
                        </a:spcAft>
                      </a:pPr>
                      <a:r>
                        <a:rPr lang="en-US" sz="1800" b="0" i="0" u="none" strike="noStrike" dirty="0">
                          <a:solidFill>
                            <a:srgbClr val="000000"/>
                          </a:solidFill>
                          <a:effectLst/>
                          <a:latin typeface="Calibri" panose="020F0502020204030204" pitchFamily="34" charset="0"/>
                        </a:rPr>
                        <a:t>99.9</a:t>
                      </a:r>
                      <a:endParaRPr lang="en-US" sz="3200" dirty="0">
                        <a:effectLst/>
                      </a:endParaRPr>
                    </a:p>
                  </a:txBody>
                  <a:tcPr marL="52070" marR="52070" marT="26035" marB="26035"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1121216"/>
                  </a:ext>
                </a:extLst>
              </a:tr>
            </a:tbl>
          </a:graphicData>
        </a:graphic>
      </p:graphicFrame>
      <p:sp>
        <p:nvSpPr>
          <p:cNvPr id="11" name="Rectangle: Rounded Corners 10">
            <a:extLst>
              <a:ext uri="{FF2B5EF4-FFF2-40B4-BE49-F238E27FC236}">
                <a16:creationId xmlns:a16="http://schemas.microsoft.com/office/drawing/2014/main" id="{AD937283-9182-CB1D-3F6D-4E52D3EC6D70}"/>
              </a:ext>
            </a:extLst>
          </p:cNvPr>
          <p:cNvSpPr/>
          <p:nvPr/>
        </p:nvSpPr>
        <p:spPr>
          <a:xfrm>
            <a:off x="655777" y="4946084"/>
            <a:ext cx="4581236" cy="545660"/>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233D75B-340C-2961-BB21-013ACA2A45C4}"/>
              </a:ext>
            </a:extLst>
          </p:cNvPr>
          <p:cNvPicPr>
            <a:picLocks noChangeAspect="1"/>
          </p:cNvPicPr>
          <p:nvPr/>
        </p:nvPicPr>
        <p:blipFill>
          <a:blip r:embed="rId4"/>
          <a:stretch>
            <a:fillRect/>
          </a:stretch>
        </p:blipFill>
        <p:spPr>
          <a:xfrm>
            <a:off x="5923341" y="1086695"/>
            <a:ext cx="5925473" cy="4309449"/>
          </a:xfrm>
          <a:prstGeom prst="rect">
            <a:avLst/>
          </a:prstGeom>
          <a:ln>
            <a:noFill/>
          </a:ln>
          <a:effectLst>
            <a:outerShdw blurRad="292100" dist="139700" dir="2700000" algn="tl" rotWithShape="0">
              <a:srgbClr val="333333">
                <a:alpha val="65000"/>
              </a:srgbClr>
            </a:outerShdw>
          </a:effectLst>
        </p:spPr>
      </p:pic>
      <p:sp>
        <p:nvSpPr>
          <p:cNvPr id="10" name="Title 5">
            <a:extLst>
              <a:ext uri="{FF2B5EF4-FFF2-40B4-BE49-F238E27FC236}">
                <a16:creationId xmlns:a16="http://schemas.microsoft.com/office/drawing/2014/main" id="{F887BBEB-B698-F84A-CA59-90EA046C8F8D}"/>
              </a:ext>
            </a:extLst>
          </p:cNvPr>
          <p:cNvSpPr>
            <a:spLocks noGrp="1"/>
          </p:cNvSpPr>
          <p:nvPr>
            <p:ph type="title"/>
          </p:nvPr>
        </p:nvSpPr>
        <p:spPr>
          <a:xfrm>
            <a:off x="122332" y="520355"/>
            <a:ext cx="5645727" cy="1325563"/>
          </a:xfrm>
        </p:spPr>
        <p:txBody>
          <a:bodyPr/>
          <a:lstStyle/>
          <a:p>
            <a:pPr algn="ctr"/>
            <a:r>
              <a:rPr lang="en-US" b="1" dirty="0">
                <a:latin typeface="+mn-lt"/>
              </a:rPr>
              <a:t>Sawyer &amp; Barak, 2020</a:t>
            </a:r>
          </a:p>
        </p:txBody>
      </p:sp>
      <p:sp>
        <p:nvSpPr>
          <p:cNvPr id="2" name="Slide Number Placeholder 1">
            <a:extLst>
              <a:ext uri="{FF2B5EF4-FFF2-40B4-BE49-F238E27FC236}">
                <a16:creationId xmlns:a16="http://schemas.microsoft.com/office/drawing/2014/main" id="{16C9CC2A-7C92-8578-BD6D-9F80E8206E1C}"/>
              </a:ext>
            </a:extLst>
          </p:cNvPr>
          <p:cNvSpPr>
            <a:spLocks noGrp="1"/>
          </p:cNvSpPr>
          <p:nvPr>
            <p:ph type="sldNum" sz="quarter" idx="12"/>
          </p:nvPr>
        </p:nvSpPr>
        <p:spPr/>
        <p:txBody>
          <a:bodyPr/>
          <a:lstStyle/>
          <a:p>
            <a:fld id="{3A98EE3D-8CD1-4C3F-BD1C-C98C9596463C}" type="slidenum">
              <a:rPr lang="en-US" smtClean="0"/>
              <a:t>23</a:t>
            </a:fld>
            <a:endParaRPr lang="en-US" dirty="0"/>
          </a:p>
        </p:txBody>
      </p:sp>
    </p:spTree>
    <p:extLst>
      <p:ext uri="{BB962C8B-B14F-4D97-AF65-F5344CB8AC3E}">
        <p14:creationId xmlns:p14="http://schemas.microsoft.com/office/powerpoint/2010/main" val="127485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CB54CE-C65A-C69D-CEE0-6DAAE7738826}"/>
              </a:ext>
            </a:extLst>
          </p:cNvPr>
          <p:cNvSpPr>
            <a:spLocks noGrp="1"/>
          </p:cNvSpPr>
          <p:nvPr>
            <p:ph idx="1"/>
          </p:nvPr>
        </p:nvSpPr>
        <p:spPr>
          <a:xfrm>
            <a:off x="390144" y="772669"/>
            <a:ext cx="5553456" cy="4956047"/>
          </a:xfrm>
          <a:prstGeom prst="snip2DiagRect">
            <a:avLst/>
          </a:prstGeom>
          <a:solidFill>
            <a:srgbClr val="FFFFFF">
              <a:alpha val="67059"/>
            </a:srgbClr>
          </a:solidFill>
        </p:spPr>
        <p:txBody>
          <a:bodyPr>
            <a:normAutofit/>
          </a:bodyPr>
          <a:lstStyle/>
          <a:p>
            <a:pPr marL="0" indent="0" algn="ctr">
              <a:buNone/>
            </a:pPr>
            <a:r>
              <a:rPr lang="en-US" sz="4400" dirty="0"/>
              <a:t>Further work - 2022</a:t>
            </a:r>
          </a:p>
          <a:p>
            <a:r>
              <a:rPr lang="en-US" dirty="0"/>
              <a:t>M3 Ni x soybean yield observational study</a:t>
            </a:r>
          </a:p>
          <a:p>
            <a:pPr lvl="1"/>
            <a:r>
              <a:rPr lang="en-US" dirty="0"/>
              <a:t>Dr. Shawn Conley, UW Dept. of Agronomy</a:t>
            </a:r>
          </a:p>
          <a:p>
            <a:pPr lvl="1"/>
            <a:r>
              <a:rPr lang="en-US" dirty="0"/>
              <a:t>17 sites across WI, Northern IL, &amp; Northwestern IA</a:t>
            </a:r>
          </a:p>
          <a:p>
            <a:pPr lvl="1"/>
            <a:r>
              <a:rPr lang="en-US" dirty="0"/>
              <a:t>626 soil samples total</a:t>
            </a:r>
          </a:p>
          <a:p>
            <a:r>
              <a:rPr lang="en-US" dirty="0"/>
              <a:t>Data analysis is underway</a:t>
            </a:r>
          </a:p>
          <a:p>
            <a:endParaRPr lang="en-US" dirty="0"/>
          </a:p>
        </p:txBody>
      </p:sp>
      <p:pic>
        <p:nvPicPr>
          <p:cNvPr id="4" name="Picture 3" descr="Text&#10;&#10;Description automatically generated with medium confidence">
            <a:extLst>
              <a:ext uri="{FF2B5EF4-FFF2-40B4-BE49-F238E27FC236}">
                <a16:creationId xmlns:a16="http://schemas.microsoft.com/office/drawing/2014/main" id="{C38F6467-8358-55C3-F392-BB0896CD907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AED6F02E-35B1-7330-A9FA-1C630A448C48}"/>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2" name="Slide Number Placeholder 1">
            <a:extLst>
              <a:ext uri="{FF2B5EF4-FFF2-40B4-BE49-F238E27FC236}">
                <a16:creationId xmlns:a16="http://schemas.microsoft.com/office/drawing/2014/main" id="{495AFD4A-25FA-4157-60C1-60664E7E956C}"/>
              </a:ext>
            </a:extLst>
          </p:cNvPr>
          <p:cNvSpPr>
            <a:spLocks noGrp="1"/>
          </p:cNvSpPr>
          <p:nvPr>
            <p:ph type="sldNum" sz="quarter" idx="12"/>
          </p:nvPr>
        </p:nvSpPr>
        <p:spPr/>
        <p:txBody>
          <a:bodyPr/>
          <a:lstStyle/>
          <a:p>
            <a:fld id="{3A98EE3D-8CD1-4C3F-BD1C-C98C9596463C}" type="slidenum">
              <a:rPr lang="en-US" smtClean="0"/>
              <a:t>24</a:t>
            </a:fld>
            <a:endParaRPr lang="en-US" dirty="0"/>
          </a:p>
        </p:txBody>
      </p:sp>
      <p:pic>
        <p:nvPicPr>
          <p:cNvPr id="11" name="Picture 10">
            <a:extLst>
              <a:ext uri="{FF2B5EF4-FFF2-40B4-BE49-F238E27FC236}">
                <a16:creationId xmlns:a16="http://schemas.microsoft.com/office/drawing/2014/main" id="{90B16FAE-FE6F-6C49-7F76-B102B02DA32D}"/>
              </a:ext>
            </a:extLst>
          </p:cNvPr>
          <p:cNvPicPr>
            <a:picLocks noChangeAspect="1"/>
          </p:cNvPicPr>
          <p:nvPr/>
        </p:nvPicPr>
        <p:blipFill>
          <a:blip r:embed="rId4"/>
          <a:stretch>
            <a:fillRect/>
          </a:stretch>
        </p:blipFill>
        <p:spPr>
          <a:xfrm>
            <a:off x="6563227" y="539496"/>
            <a:ext cx="4220840" cy="54223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8605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0CB54CE-C65A-C69D-CEE0-6DAAE7738826}"/>
              </a:ext>
            </a:extLst>
          </p:cNvPr>
          <p:cNvSpPr>
            <a:spLocks noGrp="1"/>
          </p:cNvSpPr>
          <p:nvPr>
            <p:ph idx="1"/>
          </p:nvPr>
        </p:nvSpPr>
        <p:spPr>
          <a:xfrm>
            <a:off x="96218" y="1063327"/>
            <a:ext cx="5501018" cy="4569377"/>
          </a:xfrm>
          <a:prstGeom prst="snip2DiagRect">
            <a:avLst/>
          </a:prstGeom>
          <a:solidFill>
            <a:srgbClr val="FFFFFF">
              <a:alpha val="67059"/>
            </a:srgbClr>
          </a:solidFill>
        </p:spPr>
        <p:txBody>
          <a:bodyPr>
            <a:normAutofit/>
          </a:bodyPr>
          <a:lstStyle/>
          <a:p>
            <a:pPr marL="0" indent="0" algn="ctr">
              <a:buNone/>
            </a:pPr>
            <a:r>
              <a:rPr lang="en-US" sz="4400" dirty="0"/>
              <a:t>Further work - 2023</a:t>
            </a:r>
          </a:p>
          <a:p>
            <a:pPr marL="0" indent="0" algn="ctr">
              <a:buNone/>
            </a:pPr>
            <a:r>
              <a:rPr lang="en-US" dirty="0"/>
              <a:t>Bringing nickel back</a:t>
            </a:r>
          </a:p>
          <a:p>
            <a:r>
              <a:rPr lang="en-US" dirty="0"/>
              <a:t>Ni incubation and application studies in southern WI</a:t>
            </a:r>
          </a:p>
          <a:p>
            <a:pPr lvl="1"/>
            <a:r>
              <a:rPr lang="en-US" dirty="0"/>
              <a:t>How does Ni application:</a:t>
            </a:r>
          </a:p>
          <a:p>
            <a:pPr lvl="2"/>
            <a:r>
              <a:rPr lang="en-US" dirty="0"/>
              <a:t>move M3 Ni?</a:t>
            </a:r>
          </a:p>
          <a:p>
            <a:pPr lvl="2"/>
            <a:r>
              <a:rPr lang="en-US" dirty="0"/>
              <a:t>Impact urease activity</a:t>
            </a:r>
          </a:p>
          <a:p>
            <a:pPr lvl="2"/>
            <a:r>
              <a:rPr lang="en-US" dirty="0"/>
              <a:t>Impact bean yield</a:t>
            </a:r>
          </a:p>
        </p:txBody>
      </p:sp>
      <p:pic>
        <p:nvPicPr>
          <p:cNvPr id="4" name="Picture 3" descr="Text&#10;&#10;Description automatically generated with medium confidence">
            <a:extLst>
              <a:ext uri="{FF2B5EF4-FFF2-40B4-BE49-F238E27FC236}">
                <a16:creationId xmlns:a16="http://schemas.microsoft.com/office/drawing/2014/main" id="{C38F6467-8358-55C3-F392-BB0896CD907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AED6F02E-35B1-7330-A9FA-1C630A448C48}"/>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2" name="Slide Number Placeholder 1">
            <a:extLst>
              <a:ext uri="{FF2B5EF4-FFF2-40B4-BE49-F238E27FC236}">
                <a16:creationId xmlns:a16="http://schemas.microsoft.com/office/drawing/2014/main" id="{495AFD4A-25FA-4157-60C1-60664E7E956C}"/>
              </a:ext>
            </a:extLst>
          </p:cNvPr>
          <p:cNvSpPr>
            <a:spLocks noGrp="1"/>
          </p:cNvSpPr>
          <p:nvPr>
            <p:ph type="sldNum" sz="quarter" idx="12"/>
          </p:nvPr>
        </p:nvSpPr>
        <p:spPr/>
        <p:txBody>
          <a:bodyPr/>
          <a:lstStyle/>
          <a:p>
            <a:fld id="{3A98EE3D-8CD1-4C3F-BD1C-C98C9596463C}" type="slidenum">
              <a:rPr lang="en-US" smtClean="0"/>
              <a:t>25</a:t>
            </a:fld>
            <a:endParaRPr lang="en-US" dirty="0"/>
          </a:p>
        </p:txBody>
      </p:sp>
      <p:grpSp>
        <p:nvGrpSpPr>
          <p:cNvPr id="14" name="Group 13">
            <a:extLst>
              <a:ext uri="{FF2B5EF4-FFF2-40B4-BE49-F238E27FC236}">
                <a16:creationId xmlns:a16="http://schemas.microsoft.com/office/drawing/2014/main" id="{79009DF4-FE1F-4058-4B1D-A0E1F1A18791}"/>
              </a:ext>
            </a:extLst>
          </p:cNvPr>
          <p:cNvGrpSpPr>
            <a:grpSpLocks noChangeAspect="1"/>
          </p:cNvGrpSpPr>
          <p:nvPr/>
        </p:nvGrpSpPr>
        <p:grpSpPr>
          <a:xfrm>
            <a:off x="5746866" y="1392194"/>
            <a:ext cx="6114834" cy="3893671"/>
            <a:chOff x="368808" y="495449"/>
            <a:chExt cx="6582694" cy="4191585"/>
          </a:xfrm>
        </p:grpSpPr>
        <p:pic>
          <p:nvPicPr>
            <p:cNvPr id="12" name="Picture 11">
              <a:extLst>
                <a:ext uri="{FF2B5EF4-FFF2-40B4-BE49-F238E27FC236}">
                  <a16:creationId xmlns:a16="http://schemas.microsoft.com/office/drawing/2014/main" id="{253A3ACD-D239-5316-24E0-E881916E2A75}"/>
                </a:ext>
              </a:extLst>
            </p:cNvPr>
            <p:cNvPicPr>
              <a:picLocks noChangeAspect="1"/>
            </p:cNvPicPr>
            <p:nvPr/>
          </p:nvPicPr>
          <p:blipFill>
            <a:blip r:embed="rId4"/>
            <a:stretch>
              <a:fillRect/>
            </a:stretch>
          </p:blipFill>
          <p:spPr>
            <a:xfrm>
              <a:off x="368808" y="495449"/>
              <a:ext cx="6582694" cy="4191585"/>
            </a:xfrm>
            <a:prstGeom prst="rect">
              <a:avLst/>
            </a:prstGeom>
            <a:ln>
              <a:noFill/>
            </a:ln>
            <a:effectLst>
              <a:outerShdw blurRad="292100" dist="139700" dir="2700000" algn="tl" rotWithShape="0">
                <a:srgbClr val="333333">
                  <a:alpha val="65000"/>
                </a:srgbClr>
              </a:outerShdw>
            </a:effectLst>
          </p:spPr>
        </p:pic>
        <p:pic>
          <p:nvPicPr>
            <p:cNvPr id="1026" name="Picture 2" descr="Soybean crop close up">
              <a:extLst>
                <a:ext uri="{FF2B5EF4-FFF2-40B4-BE49-F238E27FC236}">
                  <a16:creationId xmlns:a16="http://schemas.microsoft.com/office/drawing/2014/main" id="{1FCB637F-2643-E5B0-C353-F92DA61226C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l="25950" r="24325"/>
            <a:stretch/>
          </p:blipFill>
          <p:spPr bwMode="auto">
            <a:xfrm rot="20764283">
              <a:off x="3648654" y="1877819"/>
              <a:ext cx="2484674" cy="1706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0231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DE67DE-3D8B-9DBB-A3B7-E456C64CE137}"/>
              </a:ext>
            </a:extLst>
          </p:cNvPr>
          <p:cNvSpPr>
            <a:spLocks noGrp="1"/>
          </p:cNvSpPr>
          <p:nvPr>
            <p:ph type="title"/>
          </p:nvPr>
        </p:nvSpPr>
        <p:spPr>
          <a:xfrm>
            <a:off x="838200" y="365125"/>
            <a:ext cx="10515600" cy="1325563"/>
          </a:xfrm>
        </p:spPr>
        <p:txBody>
          <a:bodyPr/>
          <a:lstStyle/>
          <a:p>
            <a:pPr algn="ctr"/>
            <a:r>
              <a:rPr lang="en-US" b="1" dirty="0">
                <a:latin typeface="+mn-lt"/>
              </a:rPr>
              <a:t>Interesting nickel facts</a:t>
            </a:r>
          </a:p>
        </p:txBody>
      </p:sp>
      <p:sp>
        <p:nvSpPr>
          <p:cNvPr id="7" name="Content Placeholder 6">
            <a:extLst>
              <a:ext uri="{FF2B5EF4-FFF2-40B4-BE49-F238E27FC236}">
                <a16:creationId xmlns:a16="http://schemas.microsoft.com/office/drawing/2014/main" id="{50CB54CE-C65A-C69D-CEE0-6DAAE7738826}"/>
              </a:ext>
            </a:extLst>
          </p:cNvPr>
          <p:cNvSpPr>
            <a:spLocks noGrp="1"/>
          </p:cNvSpPr>
          <p:nvPr>
            <p:ph idx="1"/>
          </p:nvPr>
        </p:nvSpPr>
        <p:spPr>
          <a:xfrm>
            <a:off x="358141" y="1353311"/>
            <a:ext cx="11475719" cy="4756297"/>
          </a:xfrm>
          <a:prstGeom prst="snip2DiagRect">
            <a:avLst/>
          </a:prstGeom>
          <a:solidFill>
            <a:srgbClr val="FFFFFF">
              <a:alpha val="67059"/>
            </a:srgbClr>
          </a:solidFill>
        </p:spPr>
        <p:txBody>
          <a:bodyPr vert="horz" lIns="91440" tIns="45720" rIns="91440" bIns="45720" rtlCol="0" anchor="t">
            <a:noAutofit/>
          </a:bodyPr>
          <a:lstStyle/>
          <a:p>
            <a:r>
              <a:rPr lang="en-US" dirty="0"/>
              <a:t>In 1751 Swedish mineralogist Axel Fredrik </a:t>
            </a:r>
            <a:r>
              <a:rPr lang="en-US" dirty="0" err="1"/>
              <a:t>Cronstedt</a:t>
            </a:r>
            <a:r>
              <a:rPr lang="en-US" dirty="0"/>
              <a:t> was the first person to realize that nickel was a new element</a:t>
            </a:r>
          </a:p>
          <a:p>
            <a:r>
              <a:rPr lang="en-US" dirty="0"/>
              <a:t>The name comes from the German word </a:t>
            </a:r>
            <a:r>
              <a:rPr lang="en-US" dirty="0" err="1"/>
              <a:t>Kupfernickel</a:t>
            </a:r>
            <a:r>
              <a:rPr lang="en-US" dirty="0"/>
              <a:t>, meaning “Old Nick’s copper.”</a:t>
            </a:r>
          </a:p>
          <a:p>
            <a:r>
              <a:rPr lang="en-US" dirty="0"/>
              <a:t>Twice as abundant as copper, nickel constitutes about 0.007 percent of Earth’s crust</a:t>
            </a:r>
          </a:p>
          <a:p>
            <a:r>
              <a:rPr lang="en-US" dirty="0"/>
              <a:t>Nickel is only one of three naturally occurring elements that is strongly magnetic. The other two are iron and cobalt.</a:t>
            </a:r>
          </a:p>
          <a:p>
            <a:r>
              <a:rPr lang="en-US" dirty="0"/>
              <a:t>Adding nickel to glass gives the glass a green color.</a:t>
            </a:r>
          </a:p>
        </p:txBody>
      </p:sp>
      <p:pic>
        <p:nvPicPr>
          <p:cNvPr id="4" name="Picture 3" descr="Text&#10;&#10;Description automatically generated with medium confidence">
            <a:extLst>
              <a:ext uri="{FF2B5EF4-FFF2-40B4-BE49-F238E27FC236}">
                <a16:creationId xmlns:a16="http://schemas.microsoft.com/office/drawing/2014/main" id="{C38F6467-8358-55C3-F392-BB0896CD9071}"/>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AED6F02E-35B1-7330-A9FA-1C630A448C48}"/>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2" name="TextBox 1">
            <a:extLst>
              <a:ext uri="{FF2B5EF4-FFF2-40B4-BE49-F238E27FC236}">
                <a16:creationId xmlns:a16="http://schemas.microsoft.com/office/drawing/2014/main" id="{2490BCAF-59B2-77FA-174D-1C6C0954DCE7}"/>
              </a:ext>
            </a:extLst>
          </p:cNvPr>
          <p:cNvSpPr txBox="1"/>
          <p:nvPr/>
        </p:nvSpPr>
        <p:spPr>
          <a:xfrm>
            <a:off x="7316723" y="5863387"/>
            <a:ext cx="4517136" cy="246221"/>
          </a:xfrm>
          <a:prstGeom prst="rect">
            <a:avLst/>
          </a:prstGeom>
          <a:noFill/>
        </p:spPr>
        <p:txBody>
          <a:bodyPr wrap="square" rtlCol="0">
            <a:spAutoFit/>
          </a:bodyPr>
          <a:lstStyle/>
          <a:p>
            <a:pPr algn="r"/>
            <a:r>
              <a:rPr lang="en-US" sz="1000" dirty="0"/>
              <a:t>http://justfunfacts.com/interesting-facts-about-nickel/</a:t>
            </a:r>
          </a:p>
        </p:txBody>
      </p:sp>
      <p:sp>
        <p:nvSpPr>
          <p:cNvPr id="3" name="Slide Number Placeholder 2">
            <a:extLst>
              <a:ext uri="{FF2B5EF4-FFF2-40B4-BE49-F238E27FC236}">
                <a16:creationId xmlns:a16="http://schemas.microsoft.com/office/drawing/2014/main" id="{786C2258-545D-A95D-8D62-609FB082A24D}"/>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213160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Snipped 2">
            <a:extLst>
              <a:ext uri="{FF2B5EF4-FFF2-40B4-BE49-F238E27FC236}">
                <a16:creationId xmlns:a16="http://schemas.microsoft.com/office/drawing/2014/main" id="{DC46F203-5E9B-02E5-A2E8-8F7B478026EA}"/>
              </a:ext>
            </a:extLst>
          </p:cNvPr>
          <p:cNvSpPr/>
          <p:nvPr/>
        </p:nvSpPr>
        <p:spPr>
          <a:xfrm>
            <a:off x="329184" y="235861"/>
            <a:ext cx="11551865" cy="5954582"/>
          </a:xfrm>
          <a:prstGeom prst="snip2DiagRect">
            <a:avLst>
              <a:gd name="adj1" fmla="val 16431"/>
              <a:gd name="adj2" fmla="val 0"/>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7A2AD2B8-FAF3-1950-2A38-0083BA1A22E7}"/>
              </a:ext>
            </a:extLst>
          </p:cNvPr>
          <p:cNvSpPr>
            <a:spLocks noGrp="1"/>
          </p:cNvSpPr>
          <p:nvPr>
            <p:ph idx="1"/>
          </p:nvPr>
        </p:nvSpPr>
        <p:spPr>
          <a:xfrm>
            <a:off x="5028883" y="1171727"/>
            <a:ext cx="6401117" cy="2313340"/>
          </a:xfrm>
          <a:noFill/>
        </p:spPr>
        <p:txBody>
          <a:bodyPr anchor="t">
            <a:noAutofit/>
          </a:bodyPr>
          <a:lstStyle/>
          <a:p>
            <a:pPr marL="36900" lvl="0" indent="0">
              <a:buNone/>
            </a:pPr>
            <a:r>
              <a:rPr lang="en-US" sz="2000" b="1" dirty="0">
                <a:effectLst/>
                <a:latin typeface="+mj-lt"/>
                <a:ea typeface="+mj-ea"/>
                <a:cs typeface="Trebuchet MS"/>
              </a:rPr>
              <a:t>To date 14 mineral elements have been found to be essential</a:t>
            </a:r>
          </a:p>
          <a:p>
            <a:pPr>
              <a:lnSpc>
                <a:spcPct val="100000"/>
              </a:lnSpc>
            </a:pPr>
            <a:r>
              <a:rPr lang="en-US" sz="1800" b="1" dirty="0">
                <a:effectLst/>
                <a:latin typeface="+mj-lt"/>
                <a:ea typeface="+mj-ea"/>
                <a:cs typeface="Trebuchet MS"/>
              </a:rPr>
              <a:t>The activity in the 1860s was primarily two researchers</a:t>
            </a:r>
          </a:p>
          <a:p>
            <a:pPr>
              <a:lnSpc>
                <a:spcPct val="100000"/>
              </a:lnSpc>
            </a:pPr>
            <a:r>
              <a:rPr lang="en-US" sz="1800" b="1" dirty="0">
                <a:effectLst/>
                <a:latin typeface="+mj-lt"/>
                <a:ea typeface="+mj-ea"/>
                <a:cs typeface="Trebuchet MS"/>
              </a:rPr>
              <a:t>Activity resumed with the development of new instrumentation</a:t>
            </a:r>
          </a:p>
          <a:p>
            <a:pPr>
              <a:lnSpc>
                <a:spcPct val="100000"/>
              </a:lnSpc>
            </a:pPr>
            <a:r>
              <a:rPr lang="en-US" sz="1800" b="1" dirty="0">
                <a:effectLst/>
                <a:latin typeface="+mj-lt"/>
                <a:ea typeface="+mj-ea"/>
                <a:cs typeface="Trebuchet MS"/>
              </a:rPr>
              <a:t>Not yet finished - current work to add Co to the list</a:t>
            </a:r>
          </a:p>
          <a:p>
            <a:pPr>
              <a:lnSpc>
                <a:spcPct val="100000"/>
              </a:lnSpc>
            </a:pPr>
            <a:r>
              <a:rPr lang="en-US" sz="1800" b="1" dirty="0">
                <a:effectLst/>
                <a:latin typeface="+mj-lt"/>
                <a:ea typeface="+mj-ea"/>
                <a:cs typeface="Trebuchet MS"/>
              </a:rPr>
              <a:t>C, H, O are not on this graphic but are essential</a:t>
            </a:r>
          </a:p>
        </p:txBody>
      </p:sp>
      <p:pic>
        <p:nvPicPr>
          <p:cNvPr id="6" name="Picture 5" descr="Text&#10;&#10;Description automatically generated with medium confidence">
            <a:extLst>
              <a:ext uri="{FF2B5EF4-FFF2-40B4-BE49-F238E27FC236}">
                <a16:creationId xmlns:a16="http://schemas.microsoft.com/office/drawing/2014/main" id="{2788B9B2-F7BC-B5BF-C023-033ED3C2F245}"/>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7" name="Picture 6" descr="Logo&#10;&#10;Description automatically generated">
            <a:extLst>
              <a:ext uri="{FF2B5EF4-FFF2-40B4-BE49-F238E27FC236}">
                <a16:creationId xmlns:a16="http://schemas.microsoft.com/office/drawing/2014/main" id="{A713BD8F-9EE7-C3B8-79F4-C6BCF7D6427C}"/>
              </a:ext>
            </a:extLst>
          </p:cNvPr>
          <p:cNvPicPr>
            <a:picLocks noChangeAspect="1"/>
          </p:cNvPicPr>
          <p:nvPr/>
        </p:nvPicPr>
        <p:blipFill>
          <a:blip r:embed="rId3"/>
          <a:stretch>
            <a:fillRect/>
          </a:stretch>
        </p:blipFill>
        <p:spPr>
          <a:xfrm>
            <a:off x="10687439" y="6310703"/>
            <a:ext cx="1358019" cy="457200"/>
          </a:xfrm>
          <a:prstGeom prst="rect">
            <a:avLst/>
          </a:prstGeom>
        </p:spPr>
      </p:pic>
      <p:pic>
        <p:nvPicPr>
          <p:cNvPr id="8" name="Picture 7">
            <a:extLst>
              <a:ext uri="{FF2B5EF4-FFF2-40B4-BE49-F238E27FC236}">
                <a16:creationId xmlns:a16="http://schemas.microsoft.com/office/drawing/2014/main" id="{F2D497C1-1635-BAD1-357B-FCEAACAD7A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9052" y="299869"/>
            <a:ext cx="11064737" cy="6056178"/>
          </a:xfrm>
          <a:prstGeom prst="rect">
            <a:avLst/>
          </a:prstGeom>
        </p:spPr>
      </p:pic>
      <p:sp>
        <p:nvSpPr>
          <p:cNvPr id="5" name="Title 1">
            <a:extLst>
              <a:ext uri="{FF2B5EF4-FFF2-40B4-BE49-F238E27FC236}">
                <a16:creationId xmlns:a16="http://schemas.microsoft.com/office/drawing/2014/main" id="{F47C8645-4B5C-1855-A33E-D9EE8B7AEC67}"/>
              </a:ext>
            </a:extLst>
          </p:cNvPr>
          <p:cNvSpPr>
            <a:spLocks noGrp="1"/>
          </p:cNvSpPr>
          <p:nvPr>
            <p:ph type="title"/>
          </p:nvPr>
        </p:nvSpPr>
        <p:spPr>
          <a:xfrm>
            <a:off x="5028883" y="548685"/>
            <a:ext cx="4736541" cy="665933"/>
          </a:xfrm>
          <a:noFill/>
        </p:spPr>
        <p:txBody>
          <a:bodyPr anchor="b">
            <a:normAutofit fontScale="90000"/>
          </a:bodyPr>
          <a:lstStyle/>
          <a:p>
            <a:r>
              <a:rPr lang="en-US" sz="4400" u="sng" dirty="0"/>
              <a:t>A history of discovery</a:t>
            </a:r>
            <a:endParaRPr lang="en-US" sz="4000" dirty="0"/>
          </a:p>
        </p:txBody>
      </p:sp>
      <p:sp>
        <p:nvSpPr>
          <p:cNvPr id="2" name="Slide Number Placeholder 1">
            <a:extLst>
              <a:ext uri="{FF2B5EF4-FFF2-40B4-BE49-F238E27FC236}">
                <a16:creationId xmlns:a16="http://schemas.microsoft.com/office/drawing/2014/main" id="{BAA4704D-E6D9-AED7-4548-5AAF78818928}"/>
              </a:ext>
            </a:extLst>
          </p:cNvPr>
          <p:cNvSpPr>
            <a:spLocks noGrp="1"/>
          </p:cNvSpPr>
          <p:nvPr>
            <p:ph type="sldNum" sz="quarter" idx="12"/>
          </p:nvPr>
        </p:nvSpPr>
        <p:spPr/>
        <p:txBody>
          <a:bodyPr/>
          <a:lstStyle/>
          <a:p>
            <a:fld id="{3A98EE3D-8CD1-4C3F-BD1C-C98C9596463C}" type="slidenum">
              <a:rPr lang="en-US" smtClean="0"/>
              <a:t>3</a:t>
            </a:fld>
            <a:endParaRPr lang="en-US" dirty="0"/>
          </a:p>
        </p:txBody>
      </p:sp>
      <p:cxnSp>
        <p:nvCxnSpPr>
          <p:cNvPr id="9" name="Straight Connector 8">
            <a:extLst>
              <a:ext uri="{FF2B5EF4-FFF2-40B4-BE49-F238E27FC236}">
                <a16:creationId xmlns:a16="http://schemas.microsoft.com/office/drawing/2014/main" id="{D84FA59B-2218-AC56-EF6B-B518420863CA}"/>
              </a:ext>
            </a:extLst>
          </p:cNvPr>
          <p:cNvCxnSpPr/>
          <p:nvPr/>
        </p:nvCxnSpPr>
        <p:spPr>
          <a:xfrm>
            <a:off x="832104" y="5413248"/>
            <a:ext cx="1036929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8229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F9E799-E0F7-E44D-AF9B-F0170FCC53CB}"/>
              </a:ext>
            </a:extLst>
          </p:cNvPr>
          <p:cNvGrpSpPr/>
          <p:nvPr/>
        </p:nvGrpSpPr>
        <p:grpSpPr>
          <a:xfrm>
            <a:off x="8654473" y="2203612"/>
            <a:ext cx="2791129" cy="2737143"/>
            <a:chOff x="3517784" y="2632364"/>
            <a:chExt cx="3400729" cy="3400729"/>
          </a:xfrm>
        </p:grpSpPr>
        <p:pic>
          <p:nvPicPr>
            <p:cNvPr id="5" name="Picture 4" descr="A bowl of coffee beans&#10;&#10;Description automatically generated with medium confidence">
              <a:extLst>
                <a:ext uri="{FF2B5EF4-FFF2-40B4-BE49-F238E27FC236}">
                  <a16:creationId xmlns:a16="http://schemas.microsoft.com/office/drawing/2014/main" id="{ECA801AA-34AE-E6A2-5525-7868AA8A62F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17784" y="2632364"/>
              <a:ext cx="3400729" cy="3400729"/>
            </a:xfrm>
            <a:prstGeom prst="rect">
              <a:avLst/>
            </a:prstGeom>
          </p:spPr>
        </p:pic>
        <p:sp>
          <p:nvSpPr>
            <p:cNvPr id="6" name="Oval 5">
              <a:extLst>
                <a:ext uri="{FF2B5EF4-FFF2-40B4-BE49-F238E27FC236}">
                  <a16:creationId xmlns:a16="http://schemas.microsoft.com/office/drawing/2014/main" id="{F3E80A78-4AE5-F6DE-DB5F-EE16BAF9AEBD}"/>
                </a:ext>
              </a:extLst>
            </p:cNvPr>
            <p:cNvSpPr>
              <a:spLocks/>
            </p:cNvSpPr>
            <p:nvPr/>
          </p:nvSpPr>
          <p:spPr>
            <a:xfrm>
              <a:off x="3579451" y="2694031"/>
              <a:ext cx="3258922" cy="3291840"/>
            </a:xfrm>
            <a:prstGeom prst="ellipse">
              <a:avLst/>
            </a:prstGeom>
            <a:noFill/>
            <a:ln w="730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0A41593A-0C05-E3D0-C858-0F7FEAACBB55}"/>
              </a:ext>
            </a:extLst>
          </p:cNvPr>
          <p:cNvSpPr>
            <a:spLocks noGrp="1"/>
          </p:cNvSpPr>
          <p:nvPr>
            <p:ph idx="1"/>
          </p:nvPr>
        </p:nvSpPr>
        <p:spPr>
          <a:xfrm>
            <a:off x="695809" y="585215"/>
            <a:ext cx="7725517" cy="5725487"/>
          </a:xfrm>
          <a:prstGeom prst="snip2DiagRect">
            <a:avLst/>
          </a:prstGeom>
          <a:solidFill>
            <a:srgbClr val="FFFFFF">
              <a:alpha val="67059"/>
            </a:srgbClr>
          </a:solidFill>
        </p:spPr>
        <p:txBody>
          <a:bodyPr>
            <a:normAutofit lnSpcReduction="10000"/>
          </a:bodyPr>
          <a:lstStyle/>
          <a:p>
            <a:pPr marL="0" indent="0">
              <a:buNone/>
            </a:pPr>
            <a:r>
              <a:rPr lang="en-US" sz="3600" b="1" dirty="0"/>
              <a:t>The essentiality of nickel</a:t>
            </a:r>
            <a:endParaRPr lang="en-US" sz="3600" dirty="0"/>
          </a:p>
          <a:p>
            <a:r>
              <a:rPr lang="en-US" dirty="0"/>
              <a:t>In 1987 Brown et al. were able to design an experiment that fulfilled the criteria of Arnon &amp; Stout by breeding successive generations of barley with less and less Ni until the seeds were no longer viable</a:t>
            </a:r>
          </a:p>
          <a:p>
            <a:endParaRPr lang="en-US" dirty="0"/>
          </a:p>
          <a:p>
            <a:r>
              <a:rPr lang="en-US" dirty="0"/>
              <a:t>Concluded that “The potential exists, however, for low Ni availability under some soil conditions…Ni deficiency in food and feed crops is a possibility.”</a:t>
            </a:r>
          </a:p>
          <a:p>
            <a:endParaRPr lang="en-US" dirty="0"/>
          </a:p>
        </p:txBody>
      </p:sp>
      <p:pic>
        <p:nvPicPr>
          <p:cNvPr id="4" name="Picture 3" descr="Text&#10;&#10;Description automatically generated with medium confidence">
            <a:extLst>
              <a:ext uri="{FF2B5EF4-FFF2-40B4-BE49-F238E27FC236}">
                <a16:creationId xmlns:a16="http://schemas.microsoft.com/office/drawing/2014/main" id="{45F320D1-A6E2-41B6-8F5D-8928F3993219}"/>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8" name="Picture 7" descr="Logo&#10;&#10;Description automatically generated">
            <a:extLst>
              <a:ext uri="{FF2B5EF4-FFF2-40B4-BE49-F238E27FC236}">
                <a16:creationId xmlns:a16="http://schemas.microsoft.com/office/drawing/2014/main" id="{20ACEAB8-0375-076D-BC96-340A7D3BD540}"/>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2" name="Slide Number Placeholder 1">
            <a:extLst>
              <a:ext uri="{FF2B5EF4-FFF2-40B4-BE49-F238E27FC236}">
                <a16:creationId xmlns:a16="http://schemas.microsoft.com/office/drawing/2014/main" id="{BBE065E0-0611-84AA-50AF-B795348D5151}"/>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3529273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7DA7-1C9D-F3E7-22AC-A438CCB87C5E}"/>
              </a:ext>
            </a:extLst>
          </p:cNvPr>
          <p:cNvSpPr>
            <a:spLocks noGrp="1"/>
          </p:cNvSpPr>
          <p:nvPr>
            <p:ph type="title"/>
          </p:nvPr>
        </p:nvSpPr>
        <p:spPr>
          <a:xfrm>
            <a:off x="913795" y="301752"/>
            <a:ext cx="10353762" cy="1320383"/>
          </a:xfrm>
        </p:spPr>
        <p:txBody>
          <a:bodyPr anchor="b">
            <a:normAutofit fontScale="90000"/>
          </a:bodyPr>
          <a:lstStyle/>
          <a:p>
            <a:r>
              <a:rPr lang="en-US" b="1" dirty="0"/>
              <a:t>and then…</a:t>
            </a:r>
            <a:br>
              <a:rPr lang="en-US" b="1" dirty="0"/>
            </a:br>
            <a:r>
              <a:rPr lang="en-US" sz="3600" b="1" dirty="0"/>
              <a:t>Excitement, jubilation, and a flurry of scientific discovery?</a:t>
            </a:r>
            <a:endParaRPr lang="en-US" b="1" dirty="0"/>
          </a:p>
        </p:txBody>
      </p:sp>
      <p:sp>
        <p:nvSpPr>
          <p:cNvPr id="6" name="Rectangle 5">
            <a:extLst>
              <a:ext uri="{FF2B5EF4-FFF2-40B4-BE49-F238E27FC236}">
                <a16:creationId xmlns:a16="http://schemas.microsoft.com/office/drawing/2014/main" id="{19C44C7D-F6F3-0329-6CFF-9FDAAA48EDBF}"/>
              </a:ext>
            </a:extLst>
          </p:cNvPr>
          <p:cNvSpPr/>
          <p:nvPr/>
        </p:nvSpPr>
        <p:spPr>
          <a:xfrm>
            <a:off x="4860212" y="1500060"/>
            <a:ext cx="2460930" cy="1015663"/>
          </a:xfrm>
          <a:prstGeom prst="rect">
            <a:avLst/>
          </a:prstGeom>
          <a:noFill/>
        </p:spPr>
        <p:txBody>
          <a:bodyPr wrap="none" lIns="91440" tIns="45720" rIns="91440" bIns="45720">
            <a:spAutoFit/>
          </a:bodyPr>
          <a:lstStyle/>
          <a:p>
            <a:pPr algn="ctr"/>
            <a:r>
              <a:rPr lang="en-US" sz="6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NOPE</a:t>
            </a:r>
          </a:p>
        </p:txBody>
      </p:sp>
      <p:pic>
        <p:nvPicPr>
          <p:cNvPr id="8" name="Picture 7">
            <a:extLst>
              <a:ext uri="{FF2B5EF4-FFF2-40B4-BE49-F238E27FC236}">
                <a16:creationId xmlns:a16="http://schemas.microsoft.com/office/drawing/2014/main" id="{BBB71DE4-F67A-E56C-34D0-F0A65B2B2B89}"/>
              </a:ext>
            </a:extLst>
          </p:cNvPr>
          <p:cNvPicPr>
            <a:picLocks noChangeAspect="1"/>
          </p:cNvPicPr>
          <p:nvPr/>
        </p:nvPicPr>
        <p:blipFill>
          <a:blip r:embed="rId2"/>
          <a:stretch>
            <a:fillRect/>
          </a:stretch>
        </p:blipFill>
        <p:spPr>
          <a:xfrm rot="21203614">
            <a:off x="888158" y="2870352"/>
            <a:ext cx="4509265" cy="3017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D7BE63C3-DDEB-2E82-EE26-9ABFB54832A9}"/>
              </a:ext>
            </a:extLst>
          </p:cNvPr>
          <p:cNvSpPr txBox="1"/>
          <p:nvPr/>
        </p:nvSpPr>
        <p:spPr>
          <a:xfrm>
            <a:off x="5897190" y="2660625"/>
            <a:ext cx="5941334" cy="3195578"/>
          </a:xfrm>
          <a:prstGeom prst="snip2DiagRect">
            <a:avLst/>
          </a:prstGeom>
          <a:solidFill>
            <a:srgbClr val="FFFFFF">
              <a:alpha val="67059"/>
            </a:srgbClr>
          </a:solidFill>
        </p:spPr>
        <p:txBody>
          <a:bodyPr wrap="square" rtlCol="0">
            <a:spAutoFit/>
          </a:bodyPr>
          <a:lstStyle/>
          <a:p>
            <a:r>
              <a:rPr lang="en-US" sz="2400" dirty="0"/>
              <a:t>1984 USGS Surficial materials survey showed total nickel concentrations in the soils of the conterminous United States</a:t>
            </a:r>
          </a:p>
          <a:p>
            <a:endParaRPr lang="en-US" sz="2400" dirty="0"/>
          </a:p>
          <a:p>
            <a:r>
              <a:rPr lang="en-US" sz="2400" dirty="0"/>
              <a:t>The critical concentration found by Brown et al was so low (30±10 ng g</a:t>
            </a:r>
            <a:r>
              <a:rPr lang="en-US" sz="2400" baseline="30000" dirty="0"/>
              <a:t>-1</a:t>
            </a:r>
            <a:r>
              <a:rPr lang="en-US" sz="2400" dirty="0"/>
              <a:t> dry weight) that a deficiency was deemed unlikely</a:t>
            </a:r>
          </a:p>
        </p:txBody>
      </p:sp>
      <p:pic>
        <p:nvPicPr>
          <p:cNvPr id="4" name="Picture 3" descr="Text&#10;&#10;Description automatically generated with medium confidence">
            <a:extLst>
              <a:ext uri="{FF2B5EF4-FFF2-40B4-BE49-F238E27FC236}">
                <a16:creationId xmlns:a16="http://schemas.microsoft.com/office/drawing/2014/main" id="{B12D0F03-375B-6B4C-5A01-ABFCB717C811}"/>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EC5E6136-1D67-8093-C1BE-FFB61483CD2A}"/>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3" name="Slide Number Placeholder 2">
            <a:extLst>
              <a:ext uri="{FF2B5EF4-FFF2-40B4-BE49-F238E27FC236}">
                <a16:creationId xmlns:a16="http://schemas.microsoft.com/office/drawing/2014/main" id="{83823149-24E8-1560-94A2-74C75E15F327}"/>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238883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EBC0-F37C-0716-3A9F-DAE42D3D1225}"/>
              </a:ext>
            </a:extLst>
          </p:cNvPr>
          <p:cNvSpPr>
            <a:spLocks noGrp="1"/>
          </p:cNvSpPr>
          <p:nvPr>
            <p:ph type="title"/>
          </p:nvPr>
        </p:nvSpPr>
        <p:spPr>
          <a:xfrm>
            <a:off x="913795" y="256630"/>
            <a:ext cx="10353762" cy="1257300"/>
          </a:xfrm>
        </p:spPr>
        <p:txBody>
          <a:bodyPr/>
          <a:lstStyle/>
          <a:p>
            <a:r>
              <a:rPr lang="en-US" b="1" dirty="0"/>
              <a:t>USGS maps were updated in 2017!</a:t>
            </a:r>
          </a:p>
        </p:txBody>
      </p:sp>
      <p:pic>
        <p:nvPicPr>
          <p:cNvPr id="5" name="Picture 4">
            <a:extLst>
              <a:ext uri="{FF2B5EF4-FFF2-40B4-BE49-F238E27FC236}">
                <a16:creationId xmlns:a16="http://schemas.microsoft.com/office/drawing/2014/main" id="{337F1D51-7809-AF0E-C8DB-F7F112DA368C}"/>
              </a:ext>
            </a:extLst>
          </p:cNvPr>
          <p:cNvPicPr>
            <a:picLocks noChangeAspect="1"/>
          </p:cNvPicPr>
          <p:nvPr/>
        </p:nvPicPr>
        <p:blipFill>
          <a:blip r:embed="rId2"/>
          <a:stretch>
            <a:fillRect/>
          </a:stretch>
        </p:blipFill>
        <p:spPr>
          <a:xfrm>
            <a:off x="233281" y="1444206"/>
            <a:ext cx="7315466" cy="429768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6" name="TextBox 5">
            <a:extLst>
              <a:ext uri="{FF2B5EF4-FFF2-40B4-BE49-F238E27FC236}">
                <a16:creationId xmlns:a16="http://schemas.microsoft.com/office/drawing/2014/main" id="{EA8F3241-739D-CD21-23E8-E3092A6D2618}"/>
              </a:ext>
            </a:extLst>
          </p:cNvPr>
          <p:cNvSpPr txBox="1"/>
          <p:nvPr/>
        </p:nvSpPr>
        <p:spPr>
          <a:xfrm>
            <a:off x="6784848" y="1199632"/>
            <a:ext cx="5260610" cy="4958655"/>
          </a:xfrm>
          <a:prstGeom prst="snip2DiagRect">
            <a:avLst/>
          </a:prstGeom>
          <a:solidFill>
            <a:srgbClr val="FFFFFF">
              <a:alpha val="67059"/>
            </a:srgbClr>
          </a:solidFill>
        </p:spPr>
        <p:txBody>
          <a:bodyPr wrap="square" rtlCol="0">
            <a:spAutoFit/>
          </a:bodyPr>
          <a:lstStyle/>
          <a:p>
            <a:r>
              <a:rPr lang="en-US" sz="2200" dirty="0"/>
              <a:t>Easier to see areas that are relatively lower in total Ni concentrations</a:t>
            </a:r>
          </a:p>
          <a:p>
            <a:endParaRPr lang="en-US" sz="2200" dirty="0"/>
          </a:p>
          <a:p>
            <a:r>
              <a:rPr lang="en-US" sz="2200" dirty="0"/>
              <a:t>Definite regional variation</a:t>
            </a:r>
          </a:p>
          <a:p>
            <a:pPr marL="285750" indent="-285750">
              <a:buFont typeface="Arial" panose="020B0604020202020204" pitchFamily="34" charset="0"/>
              <a:buChar char="•"/>
            </a:pPr>
            <a:r>
              <a:rPr lang="en-US" sz="2200" dirty="0"/>
              <a:t>Ultramafic parent material in the West and Northwest</a:t>
            </a:r>
          </a:p>
          <a:p>
            <a:pPr marL="285750" indent="-285750">
              <a:buFont typeface="Arial" panose="020B0604020202020204" pitchFamily="34" charset="0"/>
              <a:buChar char="•"/>
            </a:pPr>
            <a:r>
              <a:rPr lang="en-US" sz="2200" dirty="0"/>
              <a:t>Quartz dominates in the Southwest</a:t>
            </a:r>
          </a:p>
          <a:p>
            <a:pPr marL="742950" lvl="1" indent="-285750">
              <a:buFont typeface="Arial" panose="020B0604020202020204" pitchFamily="34" charset="0"/>
              <a:buChar char="•"/>
            </a:pPr>
            <a:endParaRPr lang="en-US" sz="2200" dirty="0"/>
          </a:p>
          <a:p>
            <a:r>
              <a:rPr lang="en-US" sz="2200" dirty="0"/>
              <a:t>“Low” regions are &lt;0.5 to 4.0 mg kg</a:t>
            </a:r>
            <a:r>
              <a:rPr lang="en-US" sz="2200" baseline="30000" dirty="0"/>
              <a:t>-1</a:t>
            </a:r>
            <a:r>
              <a:rPr lang="en-US" sz="2200" dirty="0"/>
              <a:t> so still no real concern for crops to fall below critical essentiality level</a:t>
            </a:r>
          </a:p>
        </p:txBody>
      </p:sp>
      <p:pic>
        <p:nvPicPr>
          <p:cNvPr id="3" name="Picture 2" descr="Text&#10;&#10;Description automatically generated with medium confidence">
            <a:extLst>
              <a:ext uri="{FF2B5EF4-FFF2-40B4-BE49-F238E27FC236}">
                <a16:creationId xmlns:a16="http://schemas.microsoft.com/office/drawing/2014/main" id="{71A3CF5B-5A27-96C7-E1AE-982EE091ADE9}"/>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4" name="Picture 3" descr="Logo&#10;&#10;Description automatically generated">
            <a:extLst>
              <a:ext uri="{FF2B5EF4-FFF2-40B4-BE49-F238E27FC236}">
                <a16:creationId xmlns:a16="http://schemas.microsoft.com/office/drawing/2014/main" id="{ACCCBADF-C315-3DAE-7CC7-0CCC95F0F074}"/>
              </a:ext>
            </a:extLst>
          </p:cNvPr>
          <p:cNvPicPr>
            <a:picLocks noChangeAspect="1"/>
          </p:cNvPicPr>
          <p:nvPr/>
        </p:nvPicPr>
        <p:blipFill>
          <a:blip r:embed="rId4"/>
          <a:stretch>
            <a:fillRect/>
          </a:stretch>
        </p:blipFill>
        <p:spPr>
          <a:xfrm>
            <a:off x="10687439" y="6310703"/>
            <a:ext cx="1358019" cy="457200"/>
          </a:xfrm>
          <a:prstGeom prst="rect">
            <a:avLst/>
          </a:prstGeom>
        </p:spPr>
      </p:pic>
      <p:sp>
        <p:nvSpPr>
          <p:cNvPr id="7" name="Slide Number Placeholder 6">
            <a:extLst>
              <a:ext uri="{FF2B5EF4-FFF2-40B4-BE49-F238E27FC236}">
                <a16:creationId xmlns:a16="http://schemas.microsoft.com/office/drawing/2014/main" id="{378ED0AE-3357-7125-35C0-7088AE0AB16F}"/>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2996861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63D049-2C86-0237-D4B8-C2CA91A5816E}"/>
              </a:ext>
            </a:extLst>
          </p:cNvPr>
          <p:cNvSpPr>
            <a:spLocks noGrp="1"/>
          </p:cNvSpPr>
          <p:nvPr>
            <p:ph idx="1"/>
          </p:nvPr>
        </p:nvSpPr>
        <p:spPr>
          <a:xfrm>
            <a:off x="657762" y="1193059"/>
            <a:ext cx="10534493" cy="4558517"/>
          </a:xfrm>
          <a:prstGeom prst="snip2DiagRect">
            <a:avLst/>
          </a:prstGeom>
          <a:solidFill>
            <a:srgbClr val="FFFFFF">
              <a:alpha val="67059"/>
            </a:srgbClr>
          </a:solidFill>
        </p:spPr>
        <p:txBody>
          <a:bodyPr>
            <a:noAutofit/>
          </a:bodyPr>
          <a:lstStyle/>
          <a:p>
            <a:r>
              <a:rPr lang="en-US" b="1" i="1" dirty="0"/>
              <a:t>Roach &amp; Barclay, 1945;</a:t>
            </a:r>
            <a:r>
              <a:rPr lang="en-US" dirty="0"/>
              <a:t> Increased yield in wheat, potatoes, and broad beans, foliar applied; UK</a:t>
            </a:r>
            <a:endParaRPr lang="en-US" b="1" i="1" dirty="0"/>
          </a:p>
          <a:p>
            <a:r>
              <a:rPr lang="en-US" b="1" i="1" dirty="0" err="1"/>
              <a:t>Lavres</a:t>
            </a:r>
            <a:r>
              <a:rPr lang="en-US" b="1" i="1" dirty="0"/>
              <a:t> et al., 2016; </a:t>
            </a:r>
            <a:r>
              <a:rPr lang="en-US" dirty="0"/>
              <a:t>+84% grain DM yield; soybeans; seed treatment; Brazil</a:t>
            </a:r>
            <a:endParaRPr lang="en-US" b="1" dirty="0"/>
          </a:p>
          <a:p>
            <a:r>
              <a:rPr lang="en-US" b="1" i="1" dirty="0"/>
              <a:t>Freitas et al., 2018; </a:t>
            </a:r>
            <a:r>
              <a:rPr lang="en-US" dirty="0"/>
              <a:t>As much as 1,502 kg ha</a:t>
            </a:r>
            <a:r>
              <a:rPr lang="en-US" baseline="30000" dirty="0"/>
              <a:t>-1</a:t>
            </a:r>
            <a:r>
              <a:rPr lang="en-US" dirty="0"/>
              <a:t> yield increase (22.3 </a:t>
            </a:r>
            <a:r>
              <a:rPr lang="en-US" dirty="0" err="1"/>
              <a:t>bu</a:t>
            </a:r>
            <a:r>
              <a:rPr lang="en-US" dirty="0"/>
              <a:t> ac</a:t>
            </a:r>
            <a:r>
              <a:rPr lang="en-US" baseline="30000" dirty="0"/>
              <a:t>-1</a:t>
            </a:r>
            <a:r>
              <a:rPr lang="en-US" dirty="0"/>
              <a:t>); soybeans; soil applied; Brazil</a:t>
            </a:r>
          </a:p>
          <a:p>
            <a:r>
              <a:rPr lang="en-US" b="1" i="1" dirty="0"/>
              <a:t>Kumar et al., 2021</a:t>
            </a:r>
            <a:r>
              <a:rPr lang="en-US" dirty="0"/>
              <a:t>; Greatest yield increase with 5.0 kg ha</a:t>
            </a:r>
            <a:r>
              <a:rPr lang="en-US" baseline="30000" dirty="0"/>
              <a:t>-1</a:t>
            </a:r>
            <a:r>
              <a:rPr lang="en-US" dirty="0"/>
              <a:t> soil applied plus 0.2% NiSO</a:t>
            </a:r>
            <a:r>
              <a:rPr lang="en-US" baseline="-25000" dirty="0"/>
              <a:t>4</a:t>
            </a:r>
            <a:r>
              <a:rPr lang="en-US" dirty="0"/>
              <a:t> foliar applied; barley; India</a:t>
            </a:r>
          </a:p>
        </p:txBody>
      </p:sp>
      <p:pic>
        <p:nvPicPr>
          <p:cNvPr id="4" name="Picture 3" descr="Text&#10;&#10;Description automatically generated with medium confidence">
            <a:extLst>
              <a:ext uri="{FF2B5EF4-FFF2-40B4-BE49-F238E27FC236}">
                <a16:creationId xmlns:a16="http://schemas.microsoft.com/office/drawing/2014/main" id="{829D44A1-5B7F-66E5-7C3F-82BA56A5538F}"/>
              </a:ext>
            </a:extLst>
          </p:cNvPr>
          <p:cNvPicPr>
            <a:picLocks noChangeAspect="1"/>
          </p:cNvPicPr>
          <p:nvPr/>
        </p:nvPicPr>
        <p:blipFill>
          <a:blip r:embed="rId2">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5" name="Picture 4" descr="Logo&#10;&#10;Description automatically generated">
            <a:extLst>
              <a:ext uri="{FF2B5EF4-FFF2-40B4-BE49-F238E27FC236}">
                <a16:creationId xmlns:a16="http://schemas.microsoft.com/office/drawing/2014/main" id="{1E610D34-93FD-E03B-3DF1-5BEAE4531CEB}"/>
              </a:ext>
            </a:extLst>
          </p:cNvPr>
          <p:cNvPicPr>
            <a:picLocks noChangeAspect="1"/>
          </p:cNvPicPr>
          <p:nvPr/>
        </p:nvPicPr>
        <p:blipFill>
          <a:blip r:embed="rId3"/>
          <a:stretch>
            <a:fillRect/>
          </a:stretch>
        </p:blipFill>
        <p:spPr>
          <a:xfrm>
            <a:off x="10687439" y="6310703"/>
            <a:ext cx="1358019" cy="457200"/>
          </a:xfrm>
          <a:prstGeom prst="rect">
            <a:avLst/>
          </a:prstGeom>
        </p:spPr>
      </p:pic>
      <p:sp>
        <p:nvSpPr>
          <p:cNvPr id="2" name="Slide Number Placeholder 1">
            <a:extLst>
              <a:ext uri="{FF2B5EF4-FFF2-40B4-BE49-F238E27FC236}">
                <a16:creationId xmlns:a16="http://schemas.microsoft.com/office/drawing/2014/main" id="{7C9C54AF-040B-4F2C-9ABE-BBFFA4337C32}"/>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6" name="Title 1">
            <a:extLst>
              <a:ext uri="{FF2B5EF4-FFF2-40B4-BE49-F238E27FC236}">
                <a16:creationId xmlns:a16="http://schemas.microsoft.com/office/drawing/2014/main" id="{91A30EC2-ADA0-521F-5FEA-293176F9EC28}"/>
              </a:ext>
            </a:extLst>
          </p:cNvPr>
          <p:cNvSpPr>
            <a:spLocks noGrp="1"/>
          </p:cNvSpPr>
          <p:nvPr>
            <p:ph type="title"/>
          </p:nvPr>
        </p:nvSpPr>
        <p:spPr>
          <a:xfrm>
            <a:off x="913795" y="267857"/>
            <a:ext cx="10353762" cy="1257300"/>
          </a:xfrm>
        </p:spPr>
        <p:txBody>
          <a:bodyPr/>
          <a:lstStyle/>
          <a:p>
            <a:r>
              <a:rPr lang="en-US" b="1" dirty="0">
                <a:effectLst/>
              </a:rPr>
              <a:t>Nickel as a beneficial element </a:t>
            </a:r>
          </a:p>
        </p:txBody>
      </p:sp>
    </p:spTree>
    <p:extLst>
      <p:ext uri="{BB962C8B-B14F-4D97-AF65-F5344CB8AC3E}">
        <p14:creationId xmlns:p14="http://schemas.microsoft.com/office/powerpoint/2010/main" val="3832510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8E241-93A1-BF50-FE8F-822014EA438E}"/>
              </a:ext>
            </a:extLst>
          </p:cNvPr>
          <p:cNvSpPr>
            <a:spLocks noGrp="1"/>
          </p:cNvSpPr>
          <p:nvPr>
            <p:ph type="title"/>
          </p:nvPr>
        </p:nvSpPr>
        <p:spPr>
          <a:xfrm>
            <a:off x="913795" y="267857"/>
            <a:ext cx="10353762" cy="1257300"/>
          </a:xfrm>
        </p:spPr>
        <p:txBody>
          <a:bodyPr/>
          <a:lstStyle/>
          <a:p>
            <a:r>
              <a:rPr lang="en-US" b="1" dirty="0">
                <a:effectLst/>
              </a:rPr>
              <a:t>Nickel as a beneficial element </a:t>
            </a:r>
          </a:p>
        </p:txBody>
      </p:sp>
      <p:pic>
        <p:nvPicPr>
          <p:cNvPr id="6" name="Content Placeholder 4">
            <a:extLst>
              <a:ext uri="{FF2B5EF4-FFF2-40B4-BE49-F238E27FC236}">
                <a16:creationId xmlns:a16="http://schemas.microsoft.com/office/drawing/2014/main" id="{96DC3EA6-1983-9F62-8583-E59269E7C99B}"/>
              </a:ext>
            </a:extLst>
          </p:cNvPr>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9346178" y="208446"/>
            <a:ext cx="1257300" cy="1257300"/>
          </a:xfrm>
        </p:spPr>
      </p:pic>
      <p:sp>
        <p:nvSpPr>
          <p:cNvPr id="8" name="Content Placeholder 2">
            <a:extLst>
              <a:ext uri="{FF2B5EF4-FFF2-40B4-BE49-F238E27FC236}">
                <a16:creationId xmlns:a16="http://schemas.microsoft.com/office/drawing/2014/main" id="{B60B43E8-CA98-B598-13C9-31A1BA16159D}"/>
              </a:ext>
            </a:extLst>
          </p:cNvPr>
          <p:cNvSpPr txBox="1">
            <a:spLocks/>
          </p:cNvSpPr>
          <p:nvPr/>
        </p:nvSpPr>
        <p:spPr>
          <a:xfrm>
            <a:off x="581499" y="1723556"/>
            <a:ext cx="4929994" cy="4364439"/>
          </a:xfrm>
          <a:prstGeom prst="snip2DiagRect">
            <a:avLst/>
          </a:prstGeom>
          <a:solidFill>
            <a:srgbClr val="FFFFFF">
              <a:alpha val="67059"/>
            </a:srgbClr>
          </a:solidFill>
        </p:spPr>
        <p:txBody>
          <a:bodyPr vert="horz" lIns="91440" tIns="45720" rIns="91440" bIns="45720" rtlCol="0" anchor="t">
            <a:normAutofit lnSpcReduction="10000"/>
          </a:bodyPr>
          <a:lstStyle>
            <a:lvl1pPr marL="285750" indent="-285750">
              <a:spcBef>
                <a:spcPct val="20000"/>
              </a:spcBef>
              <a:spcAft>
                <a:spcPts val="600"/>
              </a:spcAft>
              <a:buClr>
                <a:schemeClr val="accent1"/>
              </a:buClr>
              <a:buSzPct val="115000"/>
              <a:buFont typeface="Arial"/>
              <a:buChar char="•"/>
              <a:defRPr sz="2400" b="1" i="1" cap="none">
                <a:solidFill>
                  <a:schemeClr val="tx1">
                    <a:lumMod val="85000"/>
                    <a:lumOff val="15000"/>
                  </a:schemeClr>
                </a:solidFill>
                <a:effectLst/>
              </a:defRPr>
            </a:lvl1pPr>
            <a:lvl2pPr marL="742950" indent="-285750">
              <a:spcBef>
                <a:spcPct val="20000"/>
              </a:spcBef>
              <a:spcAft>
                <a:spcPts val="600"/>
              </a:spcAft>
              <a:buClr>
                <a:schemeClr val="accent1"/>
              </a:buClr>
              <a:buSzPct val="115000"/>
              <a:buFont typeface="Arial"/>
              <a:buChar char="•"/>
              <a:defRPr sz="2000" cap="none">
                <a:solidFill>
                  <a:schemeClr val="tx1">
                    <a:lumMod val="85000"/>
                    <a:lumOff val="15000"/>
                  </a:schemeClr>
                </a:solidFill>
                <a:effectLst/>
              </a:defRPr>
            </a:lvl2pPr>
            <a:lvl3pPr marL="1200150" indent="-285750">
              <a:spcBef>
                <a:spcPct val="20000"/>
              </a:spcBef>
              <a:spcAft>
                <a:spcPts val="600"/>
              </a:spcAft>
              <a:buClr>
                <a:schemeClr val="accent1"/>
              </a:buClr>
              <a:buSzPct val="115000"/>
              <a:buFont typeface="Arial"/>
              <a:buChar char="•"/>
              <a:defRPr cap="none">
                <a:solidFill>
                  <a:schemeClr val="tx1">
                    <a:lumMod val="85000"/>
                    <a:lumOff val="15000"/>
                  </a:schemeClr>
                </a:solidFill>
                <a:effectLst/>
              </a:defRPr>
            </a:lvl3pPr>
            <a:lvl4pPr marL="1543050" indent="-171450">
              <a:spcBef>
                <a:spcPct val="20000"/>
              </a:spcBef>
              <a:spcAft>
                <a:spcPts val="600"/>
              </a:spcAft>
              <a:buClr>
                <a:schemeClr val="accent1"/>
              </a:buClr>
              <a:buSzPct val="115000"/>
              <a:buFont typeface="Arial"/>
              <a:buChar char="•"/>
              <a:defRPr sz="1600" cap="none">
                <a:solidFill>
                  <a:schemeClr val="tx1">
                    <a:lumMod val="85000"/>
                    <a:lumOff val="15000"/>
                  </a:schemeClr>
                </a:solidFill>
                <a:effectLst/>
              </a:defRPr>
            </a:lvl4pPr>
            <a:lvl5pPr marL="2000250" indent="-17145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5pPr>
            <a:lvl6pPr marL="25146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6pPr>
            <a:lvl7pPr marL="29718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7pPr>
            <a:lvl8pPr marL="34290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8pPr>
            <a:lvl9pPr marL="3886200" indent="-228600">
              <a:spcBef>
                <a:spcPct val="20000"/>
              </a:spcBef>
              <a:spcAft>
                <a:spcPts val="600"/>
              </a:spcAft>
              <a:buClr>
                <a:schemeClr val="accent1"/>
              </a:buClr>
              <a:buSzPct val="115000"/>
              <a:buFont typeface="Arial"/>
              <a:buChar char="•"/>
              <a:defRPr sz="1400" cap="none">
                <a:solidFill>
                  <a:schemeClr val="tx1">
                    <a:lumMod val="85000"/>
                    <a:lumOff val="15000"/>
                  </a:schemeClr>
                </a:solidFill>
                <a:effectLst/>
              </a:defRPr>
            </a:lvl9pPr>
          </a:lstStyle>
          <a:p>
            <a:pPr marL="0" indent="0" algn="ctr">
              <a:buNone/>
            </a:pPr>
            <a:r>
              <a:rPr lang="en-US" sz="3900" i="0" dirty="0"/>
              <a:t>Urease</a:t>
            </a:r>
          </a:p>
          <a:p>
            <a:pPr>
              <a:buClrTx/>
            </a:pPr>
            <a:r>
              <a:rPr lang="en-US" b="0" i="0" dirty="0">
                <a:solidFill>
                  <a:sysClr val="windowText" lastClr="000000"/>
                </a:solidFill>
              </a:rPr>
              <a:t>Nickel was discovered to be a required constituent in 1975</a:t>
            </a:r>
          </a:p>
          <a:p>
            <a:pPr>
              <a:buClrTx/>
            </a:pPr>
            <a:r>
              <a:rPr lang="en-US" b="0" i="0" dirty="0">
                <a:solidFill>
                  <a:sysClr val="windowText" lastClr="000000"/>
                </a:solidFill>
              </a:rPr>
              <a:t>Catalyzes the breakdown of urea into ammonium and carbon dioxide</a:t>
            </a:r>
          </a:p>
          <a:p>
            <a:pPr>
              <a:buClrTx/>
            </a:pPr>
            <a:r>
              <a:rPr lang="en-US" b="0" i="0" dirty="0">
                <a:solidFill>
                  <a:sysClr val="windowText" lastClr="000000"/>
                </a:solidFill>
              </a:rPr>
              <a:t>Without it, we can see urea toxicity in leaves</a:t>
            </a:r>
            <a:endParaRPr lang="en-US" dirty="0">
              <a:solidFill>
                <a:sysClr val="windowText" lastClr="000000"/>
              </a:solidFill>
            </a:endParaRPr>
          </a:p>
          <a:p>
            <a:endParaRPr lang="en-US" dirty="0"/>
          </a:p>
          <a:p>
            <a:endParaRPr lang="en-US" dirty="0"/>
          </a:p>
        </p:txBody>
      </p:sp>
      <p:pic>
        <p:nvPicPr>
          <p:cNvPr id="14" name="Picture 13">
            <a:extLst>
              <a:ext uri="{FF2B5EF4-FFF2-40B4-BE49-F238E27FC236}">
                <a16:creationId xmlns:a16="http://schemas.microsoft.com/office/drawing/2014/main" id="{02E07BD9-E2E1-943C-7513-B714A7A6D54A}"/>
              </a:ext>
            </a:extLst>
          </p:cNvPr>
          <p:cNvPicPr>
            <a:picLocks noChangeAspect="1"/>
          </p:cNvPicPr>
          <p:nvPr/>
        </p:nvPicPr>
        <p:blipFill>
          <a:blip r:embed="rId3"/>
          <a:stretch>
            <a:fillRect/>
          </a:stretch>
        </p:blipFill>
        <p:spPr>
          <a:xfrm>
            <a:off x="6170588" y="1602285"/>
            <a:ext cx="5391902" cy="467742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806E2F83-D140-0BA4-E517-0130129C9A59}"/>
              </a:ext>
            </a:extLst>
          </p:cNvPr>
          <p:cNvSpPr txBox="1"/>
          <p:nvPr/>
        </p:nvSpPr>
        <p:spPr>
          <a:xfrm>
            <a:off x="6088663" y="6279713"/>
            <a:ext cx="4396510" cy="400110"/>
          </a:xfrm>
          <a:prstGeom prst="rect">
            <a:avLst/>
          </a:prstGeom>
          <a:noFill/>
        </p:spPr>
        <p:txBody>
          <a:bodyPr wrap="square" rtlCol="0">
            <a:spAutoFit/>
          </a:bodyPr>
          <a:lstStyle/>
          <a:p>
            <a:pPr fontAlgn="base"/>
            <a:r>
              <a:rPr lang="fr-FR" sz="1000" b="0" i="0" dirty="0">
                <a:effectLst/>
                <a:latin typeface="+mj-lt"/>
              </a:rPr>
              <a:t>D. Siqueira Freitas et al. </a:t>
            </a:r>
            <a:r>
              <a:rPr lang="fr-FR" sz="1000" b="0" i="1" dirty="0">
                <a:effectLst/>
                <a:latin typeface="+mj-lt"/>
              </a:rPr>
              <a:t>Frontiers in Plant Science</a:t>
            </a:r>
            <a:r>
              <a:rPr lang="fr-FR" sz="1000" b="0" i="0" dirty="0">
                <a:effectLst/>
                <a:latin typeface="+mj-lt"/>
              </a:rPr>
              <a:t>(2018)</a:t>
            </a:r>
          </a:p>
          <a:p>
            <a:endParaRPr lang="en-US" sz="1000" dirty="0">
              <a:latin typeface="+mj-lt"/>
            </a:endParaRPr>
          </a:p>
        </p:txBody>
      </p:sp>
      <p:pic>
        <p:nvPicPr>
          <p:cNvPr id="3" name="Picture 2" descr="Text&#10;&#10;Description automatically generated with medium confidence">
            <a:extLst>
              <a:ext uri="{FF2B5EF4-FFF2-40B4-BE49-F238E27FC236}">
                <a16:creationId xmlns:a16="http://schemas.microsoft.com/office/drawing/2014/main" id="{B3C7E9F6-36ED-31F0-E617-2586D72BC828}"/>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4" name="Picture 3" descr="Logo&#10;&#10;Description automatically generated">
            <a:extLst>
              <a:ext uri="{FF2B5EF4-FFF2-40B4-BE49-F238E27FC236}">
                <a16:creationId xmlns:a16="http://schemas.microsoft.com/office/drawing/2014/main" id="{4C7B23F1-AA52-B4A4-038D-1CC798262153}"/>
              </a:ext>
            </a:extLst>
          </p:cNvPr>
          <p:cNvPicPr>
            <a:picLocks noChangeAspect="1"/>
          </p:cNvPicPr>
          <p:nvPr/>
        </p:nvPicPr>
        <p:blipFill>
          <a:blip r:embed="rId5"/>
          <a:stretch>
            <a:fillRect/>
          </a:stretch>
        </p:blipFill>
        <p:spPr>
          <a:xfrm>
            <a:off x="10687439" y="6310703"/>
            <a:ext cx="1358019" cy="457200"/>
          </a:xfrm>
          <a:prstGeom prst="rect">
            <a:avLst/>
          </a:prstGeom>
        </p:spPr>
      </p:pic>
      <p:sp>
        <p:nvSpPr>
          <p:cNvPr id="5" name="TextBox 4">
            <a:extLst>
              <a:ext uri="{FF2B5EF4-FFF2-40B4-BE49-F238E27FC236}">
                <a16:creationId xmlns:a16="http://schemas.microsoft.com/office/drawing/2014/main" id="{1B1FDC02-D391-BAEE-9A9B-AF6F7B066E84}"/>
              </a:ext>
            </a:extLst>
          </p:cNvPr>
          <p:cNvSpPr txBox="1"/>
          <p:nvPr/>
        </p:nvSpPr>
        <p:spPr>
          <a:xfrm>
            <a:off x="7092629" y="3821264"/>
            <a:ext cx="1773936" cy="369332"/>
          </a:xfrm>
          <a:prstGeom prst="rect">
            <a:avLst/>
          </a:prstGeom>
          <a:noFill/>
        </p:spPr>
        <p:txBody>
          <a:bodyPr wrap="square" rtlCol="0">
            <a:spAutoFit/>
          </a:bodyPr>
          <a:lstStyle/>
          <a:p>
            <a:r>
              <a:rPr lang="en-US" dirty="0">
                <a:solidFill>
                  <a:schemeClr val="bg1"/>
                </a:solidFill>
              </a:rPr>
              <a:t>45.8 </a:t>
            </a:r>
            <a:r>
              <a:rPr lang="en-US" sz="1600" dirty="0">
                <a:solidFill>
                  <a:schemeClr val="bg1"/>
                </a:solidFill>
              </a:rPr>
              <a:t>µmol g FW</a:t>
            </a:r>
            <a:r>
              <a:rPr lang="en-US" sz="1600" baseline="30000" dirty="0">
                <a:solidFill>
                  <a:schemeClr val="bg1"/>
                </a:solidFill>
              </a:rPr>
              <a:t>-1</a:t>
            </a:r>
          </a:p>
        </p:txBody>
      </p:sp>
      <p:sp>
        <p:nvSpPr>
          <p:cNvPr id="12" name="TextBox 11">
            <a:extLst>
              <a:ext uri="{FF2B5EF4-FFF2-40B4-BE49-F238E27FC236}">
                <a16:creationId xmlns:a16="http://schemas.microsoft.com/office/drawing/2014/main" id="{87B1083C-56E8-DB3C-93A7-A77217B1DA54}"/>
              </a:ext>
            </a:extLst>
          </p:cNvPr>
          <p:cNvSpPr txBox="1"/>
          <p:nvPr/>
        </p:nvSpPr>
        <p:spPr>
          <a:xfrm>
            <a:off x="9466908" y="3821264"/>
            <a:ext cx="1773936" cy="369332"/>
          </a:xfrm>
          <a:prstGeom prst="rect">
            <a:avLst/>
          </a:prstGeom>
          <a:noFill/>
        </p:spPr>
        <p:txBody>
          <a:bodyPr wrap="square" rtlCol="0">
            <a:spAutoFit/>
          </a:bodyPr>
          <a:lstStyle/>
          <a:p>
            <a:r>
              <a:rPr lang="en-US" dirty="0">
                <a:solidFill>
                  <a:schemeClr val="bg1"/>
                </a:solidFill>
              </a:rPr>
              <a:t>10.0 </a:t>
            </a:r>
            <a:r>
              <a:rPr lang="en-US" sz="1600" dirty="0">
                <a:solidFill>
                  <a:schemeClr val="bg1"/>
                </a:solidFill>
              </a:rPr>
              <a:t>µmol g FW</a:t>
            </a:r>
            <a:r>
              <a:rPr lang="en-US" sz="1600" baseline="30000" dirty="0">
                <a:solidFill>
                  <a:schemeClr val="bg1"/>
                </a:solidFill>
              </a:rPr>
              <a:t>-1</a:t>
            </a:r>
          </a:p>
        </p:txBody>
      </p:sp>
      <p:sp>
        <p:nvSpPr>
          <p:cNvPr id="13" name="TextBox 12">
            <a:extLst>
              <a:ext uri="{FF2B5EF4-FFF2-40B4-BE49-F238E27FC236}">
                <a16:creationId xmlns:a16="http://schemas.microsoft.com/office/drawing/2014/main" id="{68A91E8D-2C7D-60CE-82B9-A4E337497B89}"/>
              </a:ext>
            </a:extLst>
          </p:cNvPr>
          <p:cNvSpPr txBox="1"/>
          <p:nvPr/>
        </p:nvSpPr>
        <p:spPr>
          <a:xfrm>
            <a:off x="7092629" y="5879603"/>
            <a:ext cx="1773936" cy="338554"/>
          </a:xfrm>
          <a:prstGeom prst="rect">
            <a:avLst/>
          </a:prstGeom>
          <a:noFill/>
        </p:spPr>
        <p:txBody>
          <a:bodyPr wrap="square" rtlCol="0">
            <a:spAutoFit/>
          </a:bodyPr>
          <a:lstStyle/>
          <a:p>
            <a:r>
              <a:rPr lang="en-US" sz="1600" dirty="0">
                <a:solidFill>
                  <a:schemeClr val="bg1"/>
                </a:solidFill>
              </a:rPr>
              <a:t>85.8 µmol g FW</a:t>
            </a:r>
            <a:r>
              <a:rPr lang="en-US" sz="1600" baseline="30000" dirty="0">
                <a:solidFill>
                  <a:schemeClr val="bg1"/>
                </a:solidFill>
              </a:rPr>
              <a:t>-1</a:t>
            </a:r>
          </a:p>
        </p:txBody>
      </p:sp>
      <p:sp>
        <p:nvSpPr>
          <p:cNvPr id="16" name="TextBox 15">
            <a:extLst>
              <a:ext uri="{FF2B5EF4-FFF2-40B4-BE49-F238E27FC236}">
                <a16:creationId xmlns:a16="http://schemas.microsoft.com/office/drawing/2014/main" id="{26B54FF2-CAB1-4E36-EE69-40D10358A75B}"/>
              </a:ext>
            </a:extLst>
          </p:cNvPr>
          <p:cNvSpPr txBox="1"/>
          <p:nvPr/>
        </p:nvSpPr>
        <p:spPr>
          <a:xfrm>
            <a:off x="9466908" y="5879603"/>
            <a:ext cx="1773936" cy="369332"/>
          </a:xfrm>
          <a:prstGeom prst="rect">
            <a:avLst/>
          </a:prstGeom>
          <a:noFill/>
        </p:spPr>
        <p:txBody>
          <a:bodyPr wrap="square" rtlCol="0">
            <a:spAutoFit/>
          </a:bodyPr>
          <a:lstStyle/>
          <a:p>
            <a:r>
              <a:rPr lang="en-US" dirty="0">
                <a:solidFill>
                  <a:schemeClr val="bg1"/>
                </a:solidFill>
              </a:rPr>
              <a:t>98.2 </a:t>
            </a:r>
            <a:r>
              <a:rPr lang="en-US" sz="1600" dirty="0">
                <a:solidFill>
                  <a:schemeClr val="bg1"/>
                </a:solidFill>
              </a:rPr>
              <a:t>µmol g FW</a:t>
            </a:r>
            <a:r>
              <a:rPr lang="en-US" sz="1600" baseline="30000" dirty="0">
                <a:solidFill>
                  <a:schemeClr val="bg1"/>
                </a:solidFill>
              </a:rPr>
              <a:t>-1</a:t>
            </a:r>
          </a:p>
        </p:txBody>
      </p:sp>
      <p:sp>
        <p:nvSpPr>
          <p:cNvPr id="17" name="TextBox 16">
            <a:extLst>
              <a:ext uri="{FF2B5EF4-FFF2-40B4-BE49-F238E27FC236}">
                <a16:creationId xmlns:a16="http://schemas.microsoft.com/office/drawing/2014/main" id="{F80DB449-68D2-0421-6A38-E75D5D25E1C5}"/>
              </a:ext>
            </a:extLst>
          </p:cNvPr>
          <p:cNvSpPr txBox="1"/>
          <p:nvPr/>
        </p:nvSpPr>
        <p:spPr>
          <a:xfrm>
            <a:off x="8046665" y="2044262"/>
            <a:ext cx="1773936" cy="338554"/>
          </a:xfrm>
          <a:prstGeom prst="rect">
            <a:avLst/>
          </a:prstGeom>
          <a:noFill/>
        </p:spPr>
        <p:txBody>
          <a:bodyPr wrap="square" rtlCol="0">
            <a:spAutoFit/>
          </a:bodyPr>
          <a:lstStyle/>
          <a:p>
            <a:r>
              <a:rPr lang="en-US" sz="1600" dirty="0">
                <a:solidFill>
                  <a:schemeClr val="bg1"/>
                </a:solidFill>
              </a:rPr>
              <a:t>Urea concentrations</a:t>
            </a:r>
          </a:p>
        </p:txBody>
      </p:sp>
      <p:sp>
        <p:nvSpPr>
          <p:cNvPr id="7" name="Slide Number Placeholder 6">
            <a:extLst>
              <a:ext uri="{FF2B5EF4-FFF2-40B4-BE49-F238E27FC236}">
                <a16:creationId xmlns:a16="http://schemas.microsoft.com/office/drawing/2014/main" id="{7DA5F5D9-DDAD-B331-CF44-F604CBB6C27D}"/>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202751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6C55-C507-E0EB-DAE2-1946CB3AA607}"/>
              </a:ext>
            </a:extLst>
          </p:cNvPr>
          <p:cNvSpPr>
            <a:spLocks noGrp="1"/>
          </p:cNvSpPr>
          <p:nvPr>
            <p:ph type="title"/>
          </p:nvPr>
        </p:nvSpPr>
        <p:spPr>
          <a:xfrm>
            <a:off x="495260" y="408946"/>
            <a:ext cx="3705154" cy="1257300"/>
          </a:xfrm>
        </p:spPr>
        <p:txBody>
          <a:bodyPr>
            <a:normAutofit fontScale="90000"/>
          </a:bodyPr>
          <a:lstStyle/>
          <a:p>
            <a:pPr algn="ctr"/>
            <a:r>
              <a:rPr lang="en-US" b="1" dirty="0"/>
              <a:t>Why does urease matter?</a:t>
            </a:r>
          </a:p>
        </p:txBody>
      </p:sp>
      <p:pic>
        <p:nvPicPr>
          <p:cNvPr id="5" name="Picture 4" descr="Diagram&#10;&#10;Description automatically generated">
            <a:extLst>
              <a:ext uri="{FF2B5EF4-FFF2-40B4-BE49-F238E27FC236}">
                <a16:creationId xmlns:a16="http://schemas.microsoft.com/office/drawing/2014/main" id="{9DCF7CA4-CBA0-B1D0-19CB-EBE19344CC0C}"/>
              </a:ext>
            </a:extLst>
          </p:cNvPr>
          <p:cNvPicPr>
            <a:picLocks noChangeAspect="1"/>
          </p:cNvPicPr>
          <p:nvPr/>
        </p:nvPicPr>
        <p:blipFill>
          <a:blip r:embed="rId2"/>
          <a:stretch>
            <a:fillRect/>
          </a:stretch>
        </p:blipFill>
        <p:spPr>
          <a:xfrm>
            <a:off x="4462523" y="1074886"/>
            <a:ext cx="6583679" cy="493776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EFA7269-A9BE-03AA-4297-22AEA722A7B1}"/>
              </a:ext>
            </a:extLst>
          </p:cNvPr>
          <p:cNvSpPr txBox="1"/>
          <p:nvPr/>
        </p:nvSpPr>
        <p:spPr>
          <a:xfrm>
            <a:off x="506792" y="2324806"/>
            <a:ext cx="3602182" cy="1652885"/>
          </a:xfrm>
          <a:prstGeom prst="snip2Diag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dirty="0"/>
              <a:t>Plants take up nitrate, not urea. It says so right here!</a:t>
            </a:r>
          </a:p>
        </p:txBody>
      </p:sp>
      <p:grpSp>
        <p:nvGrpSpPr>
          <p:cNvPr id="11" name="Group 10">
            <a:extLst>
              <a:ext uri="{FF2B5EF4-FFF2-40B4-BE49-F238E27FC236}">
                <a16:creationId xmlns:a16="http://schemas.microsoft.com/office/drawing/2014/main" id="{A5650B74-C0D3-7781-6862-A6FA39D5E753}"/>
              </a:ext>
            </a:extLst>
          </p:cNvPr>
          <p:cNvGrpSpPr/>
          <p:nvPr/>
        </p:nvGrpSpPr>
        <p:grpSpPr>
          <a:xfrm>
            <a:off x="8025437" y="2658477"/>
            <a:ext cx="1097280" cy="1371600"/>
            <a:chOff x="8043021" y="2992578"/>
            <a:chExt cx="1191494" cy="1431640"/>
          </a:xfrm>
        </p:grpSpPr>
        <p:sp>
          <p:nvSpPr>
            <p:cNvPr id="9" name="Rectangle 8">
              <a:extLst>
                <a:ext uri="{FF2B5EF4-FFF2-40B4-BE49-F238E27FC236}">
                  <a16:creationId xmlns:a16="http://schemas.microsoft.com/office/drawing/2014/main" id="{3117F39A-0F58-3992-E248-40D52F34270F}"/>
                </a:ext>
              </a:extLst>
            </p:cNvPr>
            <p:cNvSpPr/>
            <p:nvPr/>
          </p:nvSpPr>
          <p:spPr>
            <a:xfrm>
              <a:off x="9051635" y="3094182"/>
              <a:ext cx="182880" cy="133003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64E242EF-7D59-FA2F-313A-C3A406BDA649}"/>
                </a:ext>
              </a:extLst>
            </p:cNvPr>
            <p:cNvSpPr/>
            <p:nvPr/>
          </p:nvSpPr>
          <p:spPr>
            <a:xfrm rot="10800000">
              <a:off x="8043021" y="2992578"/>
              <a:ext cx="1188720" cy="369458"/>
            </a:xfrm>
            <a:prstGeom prst="rightArrow">
              <a:avLst>
                <a:gd name="adj1" fmla="val 50000"/>
                <a:gd name="adj2" fmla="val 7926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FFC13E3D-66EB-89B3-286E-41EFF429CCF2}"/>
              </a:ext>
            </a:extLst>
          </p:cNvPr>
          <p:cNvSpPr/>
          <p:nvPr/>
        </p:nvSpPr>
        <p:spPr>
          <a:xfrm>
            <a:off x="5207831" y="2846749"/>
            <a:ext cx="822960" cy="1005840"/>
          </a:xfrm>
          <a:prstGeom prst="rect">
            <a:avLst/>
          </a:pr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2188BD8-E8E1-C4AA-FC24-E96D6E9A05CB}"/>
              </a:ext>
            </a:extLst>
          </p:cNvPr>
          <p:cNvSpPr txBox="1"/>
          <p:nvPr/>
        </p:nvSpPr>
        <p:spPr>
          <a:xfrm>
            <a:off x="650141" y="4214787"/>
            <a:ext cx="3278909" cy="1138654"/>
          </a:xfrm>
          <a:prstGeom prst="snip2Diag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dirty="0"/>
              <a:t>THIS is where it matters</a:t>
            </a:r>
          </a:p>
        </p:txBody>
      </p:sp>
      <p:sp>
        <p:nvSpPr>
          <p:cNvPr id="18" name="TextBox 17">
            <a:extLst>
              <a:ext uri="{FF2B5EF4-FFF2-40B4-BE49-F238E27FC236}">
                <a16:creationId xmlns:a16="http://schemas.microsoft.com/office/drawing/2014/main" id="{999553EA-5B0A-799B-F07D-96E26C0BE331}"/>
              </a:ext>
            </a:extLst>
          </p:cNvPr>
          <p:cNvSpPr txBox="1"/>
          <p:nvPr/>
        </p:nvSpPr>
        <p:spPr>
          <a:xfrm>
            <a:off x="4976102" y="6076373"/>
            <a:ext cx="6059660" cy="253916"/>
          </a:xfrm>
          <a:prstGeom prst="rect">
            <a:avLst/>
          </a:prstGeom>
          <a:noFill/>
        </p:spPr>
        <p:txBody>
          <a:bodyPr wrap="square" rtlCol="0">
            <a:spAutoFit/>
          </a:bodyPr>
          <a:lstStyle/>
          <a:p>
            <a:pPr algn="r"/>
            <a:r>
              <a:rPr lang="en-US" sz="1000" dirty="0"/>
              <a:t>https://www.quora.com/Will-the-nitrogenous-waste-of-animals-like-urine-be-directly-absorbed-by-the-plants</a:t>
            </a:r>
          </a:p>
        </p:txBody>
      </p:sp>
      <p:pic>
        <p:nvPicPr>
          <p:cNvPr id="3" name="Picture 2" descr="Text&#10;&#10;Description automatically generated with medium confidence">
            <a:extLst>
              <a:ext uri="{FF2B5EF4-FFF2-40B4-BE49-F238E27FC236}">
                <a16:creationId xmlns:a16="http://schemas.microsoft.com/office/drawing/2014/main" id="{4FDB0E69-7B1F-FE98-7855-64B6E095593C}"/>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6218" y="6310703"/>
            <a:ext cx="1199183" cy="457200"/>
          </a:xfrm>
          <a:prstGeom prst="rect">
            <a:avLst/>
          </a:prstGeom>
        </p:spPr>
      </p:pic>
      <p:pic>
        <p:nvPicPr>
          <p:cNvPr id="4" name="Picture 3" descr="Logo&#10;&#10;Description automatically generated">
            <a:extLst>
              <a:ext uri="{FF2B5EF4-FFF2-40B4-BE49-F238E27FC236}">
                <a16:creationId xmlns:a16="http://schemas.microsoft.com/office/drawing/2014/main" id="{A3E09B2A-269F-CB1A-4F44-C6FBEC7C9F3D}"/>
              </a:ext>
            </a:extLst>
          </p:cNvPr>
          <p:cNvPicPr>
            <a:picLocks noChangeAspect="1"/>
          </p:cNvPicPr>
          <p:nvPr/>
        </p:nvPicPr>
        <p:blipFill>
          <a:blip r:embed="rId4"/>
          <a:stretch>
            <a:fillRect/>
          </a:stretch>
        </p:blipFill>
        <p:spPr>
          <a:xfrm>
            <a:off x="10687439" y="6310703"/>
            <a:ext cx="1358019" cy="457200"/>
          </a:xfrm>
          <a:prstGeom prst="rect">
            <a:avLst/>
          </a:prstGeom>
        </p:spPr>
      </p:pic>
      <p:cxnSp>
        <p:nvCxnSpPr>
          <p:cNvPr id="8" name="Connector: Curved 7">
            <a:extLst>
              <a:ext uri="{FF2B5EF4-FFF2-40B4-BE49-F238E27FC236}">
                <a16:creationId xmlns:a16="http://schemas.microsoft.com/office/drawing/2014/main" id="{09594B0C-0E61-CC14-4DBC-B7CAD6F30998}"/>
              </a:ext>
            </a:extLst>
          </p:cNvPr>
          <p:cNvCxnSpPr>
            <a:cxnSpLocks/>
            <a:stCxn id="15" idx="0"/>
            <a:endCxn id="12" idx="1"/>
          </p:cNvCxnSpPr>
          <p:nvPr/>
        </p:nvCxnSpPr>
        <p:spPr>
          <a:xfrm flipV="1">
            <a:off x="3929050" y="3349669"/>
            <a:ext cx="1278781" cy="1434445"/>
          </a:xfrm>
          <a:prstGeom prst="curvedConnector3">
            <a:avLst>
              <a:gd name="adj1" fmla="val 50000"/>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C31D7BED-0A05-81C1-698E-CA803A449D16}"/>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12919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30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4B270AB-C138-415C-897E-3C24487DECF1}">
  <ds:schemaRefs>
    <ds:schemaRef ds:uri="http://schemas.microsoft.com/sharepoint/v3/contenttype/forms"/>
  </ds:schemaRefs>
</ds:datastoreItem>
</file>

<file path=customXml/itemProps2.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4C00F4-06E9-43E3-AD97-88A857CEFA8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
  <TotalTime>9805</TotalTime>
  <Words>1587</Words>
  <Application>Microsoft Office PowerPoint</Application>
  <PresentationFormat>Widescreen</PresentationFormat>
  <Paragraphs>221</Paragraphs>
  <Slides>26</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 Light</vt:lpstr>
      <vt:lpstr>Times New Roman</vt:lpstr>
      <vt:lpstr>Calibri</vt:lpstr>
      <vt:lpstr>Arial</vt:lpstr>
      <vt:lpstr>Office Theme</vt:lpstr>
      <vt:lpstr>Essential but Unmeasured</vt:lpstr>
      <vt:lpstr>PowerPoint Presentation</vt:lpstr>
      <vt:lpstr>A history of discovery</vt:lpstr>
      <vt:lpstr>PowerPoint Presentation</vt:lpstr>
      <vt:lpstr>and then… Excitement, jubilation, and a flurry of scientific discovery?</vt:lpstr>
      <vt:lpstr>USGS maps were updated in 2017!</vt:lpstr>
      <vt:lpstr>Nickel as a beneficial element </vt:lpstr>
      <vt:lpstr>Nickel as a beneficial element </vt:lpstr>
      <vt:lpstr>Why does urease matter?</vt:lpstr>
      <vt:lpstr>Urea and urease in legumes</vt:lpstr>
      <vt:lpstr>PowerPoint Presentation</vt:lpstr>
      <vt:lpstr>Things I’ve said</vt:lpstr>
      <vt:lpstr>PowerPoint Presentation</vt:lpstr>
      <vt:lpstr>PowerPoint Presentation</vt:lpstr>
      <vt:lpstr>Nikoli et al. 2016</vt:lpstr>
      <vt:lpstr>Sidebar: A brief history of the Mehlich extractant</vt:lpstr>
      <vt:lpstr>Mehlich III Vs Mehlich II</vt:lpstr>
      <vt:lpstr>PowerPoint Presentation</vt:lpstr>
      <vt:lpstr>PowerPoint Presentation</vt:lpstr>
      <vt:lpstr>Interesting correlations</vt:lpstr>
      <vt:lpstr>Sawyer &amp; Barak, 2020</vt:lpstr>
      <vt:lpstr>PowerPoint Presentation</vt:lpstr>
      <vt:lpstr>Sawyer &amp; Barak, 2020</vt:lpstr>
      <vt:lpstr>PowerPoint Presentation</vt:lpstr>
      <vt:lpstr>PowerPoint Presentation</vt:lpstr>
      <vt:lpstr>Interesting nickel facts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but Unmeasured</dc:title>
  <dc:creator>dustin sawyer</dc:creator>
  <cp:lastModifiedBy>dustin sawyer</cp:lastModifiedBy>
  <cp:revision>57</cp:revision>
  <dcterms:created xsi:type="dcterms:W3CDTF">2022-07-26T16:45:30Z</dcterms:created>
  <dcterms:modified xsi:type="dcterms:W3CDTF">2023-02-20T18:48:11Z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