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4" r:id="rId2"/>
    <p:sldId id="316" r:id="rId3"/>
    <p:sldId id="302" r:id="rId4"/>
    <p:sldId id="275" r:id="rId5"/>
    <p:sldId id="310" r:id="rId6"/>
    <p:sldId id="300" r:id="rId7"/>
    <p:sldId id="309" r:id="rId8"/>
    <p:sldId id="306" r:id="rId9"/>
    <p:sldId id="303" r:id="rId10"/>
    <p:sldId id="311" r:id="rId11"/>
    <p:sldId id="279" r:id="rId12"/>
    <p:sldId id="283" r:id="rId13"/>
    <p:sldId id="260" r:id="rId14"/>
    <p:sldId id="305" r:id="rId15"/>
    <p:sldId id="313" r:id="rId16"/>
    <p:sldId id="312" r:id="rId17"/>
    <p:sldId id="314" r:id="rId18"/>
    <p:sldId id="290" r:id="rId19"/>
    <p:sldId id="287" r:id="rId20"/>
    <p:sldId id="291" r:id="rId21"/>
    <p:sldId id="294" r:id="rId22"/>
    <p:sldId id="292" r:id="rId23"/>
    <p:sldId id="284" r:id="rId24"/>
    <p:sldId id="293" r:id="rId25"/>
    <p:sldId id="256" r:id="rId26"/>
    <p:sldId id="257" r:id="rId27"/>
    <p:sldId id="258" r:id="rId28"/>
    <p:sldId id="315" r:id="rId29"/>
    <p:sldId id="273" r:id="rId30"/>
    <p:sldId id="304" r:id="rId31"/>
    <p:sldId id="307" r:id="rId32"/>
    <p:sldId id="298" r:id="rId33"/>
    <p:sldId id="308" r:id="rId34"/>
    <p:sldId id="295" r:id="rId35"/>
  </p:sldIdLst>
  <p:sldSz cx="10058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61" y="53"/>
      </p:cViewPr>
      <p:guideLst>
        <p:guide orient="horz" pos="2160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BA997-401A-4D75-B52B-E7357E649F30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85800"/>
            <a:ext cx="5029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3207C-4AA6-473B-9D5F-8795AC780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685800"/>
            <a:ext cx="5029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8C5E3-7831-41CB-B9EB-5F53C7CE9F8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3207C-4AA6-473B-9D5F-8795AC78025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0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426"/>
            <a:ext cx="85496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39"/>
            <a:ext cx="226314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39"/>
            <a:ext cx="662178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6901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1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1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5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435101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00201"/>
            <a:ext cx="90525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356351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C28C5-0D15-43EA-8960-1BD3879F57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356351"/>
            <a:ext cx="3185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356351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CEA40-1EFE-4103-943C-2D1CBB72C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80" y="609600"/>
            <a:ext cx="854964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99"/>
                </a:solidFill>
                <a:latin typeface="Arial" charset="0"/>
              </a:rPr>
              <a:t>Some Components of QA/QC in Soil Testing at NCDA&amp;CS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08760" y="4953000"/>
            <a:ext cx="704088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David H. Hardy</a:t>
            </a:r>
          </a:p>
        </p:txBody>
      </p:sp>
      <p:pic>
        <p:nvPicPr>
          <p:cNvPr id="219140" name="Picture 4" descr="LOGO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4360" y="5105400"/>
            <a:ext cx="1592580" cy="1447800"/>
          </a:xfrm>
          <a:prstGeom prst="rect">
            <a:avLst/>
          </a:prstGeom>
          <a:noFill/>
        </p:spPr>
      </p:pic>
      <p:pic>
        <p:nvPicPr>
          <p:cNvPr id="219141" name="Picture 5" descr="ncda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" y="5257800"/>
            <a:ext cx="1424940" cy="1295400"/>
          </a:xfrm>
          <a:prstGeom prst="rect">
            <a:avLst/>
          </a:prstGeom>
          <a:noFill/>
        </p:spPr>
      </p:pic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922020" y="2787641"/>
            <a:ext cx="821436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4400" i="1" dirty="0">
                <a:solidFill>
                  <a:srgbClr val="CCFFFF"/>
                </a:solidFill>
              </a:rPr>
              <a:t>MASTPAWG 2023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3200" i="1" dirty="0">
                <a:solidFill>
                  <a:srgbClr val="CCFFFF"/>
                </a:solidFill>
              </a:rPr>
              <a:t>February 22, 2023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endParaRPr lang="en-US" sz="4000" dirty="0">
              <a:solidFill>
                <a:srgbClr val="CC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13" y="-27432"/>
            <a:ext cx="905256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99"/>
                </a:solidFill>
              </a:rPr>
              <a:t>Traceability and Accountability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8B0C208-A83E-732C-4301-CE58BE5B8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7066" r="13775" b="7933"/>
          <a:stretch/>
        </p:blipFill>
        <p:spPr bwMode="auto">
          <a:xfrm rot="16200000">
            <a:off x="-342900" y="1763268"/>
            <a:ext cx="5181600" cy="3886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BC97D038-7A71-0BC0-A5BB-C88AA28B3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6666"/>
          <a:stretch/>
        </p:blipFill>
        <p:spPr bwMode="auto">
          <a:xfrm rot="16200000">
            <a:off x="5846731" y="2527458"/>
            <a:ext cx="2488883" cy="51054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32A4B53-5E86-65F3-2862-7CB0F616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06423"/>
            <a:ext cx="3359151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3DDD367B-9269-163E-A6E2-F8E1E283A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r="11771" b="13829"/>
          <a:stretch/>
        </p:blipFill>
        <p:spPr bwMode="auto">
          <a:xfrm>
            <a:off x="8001000" y="1374649"/>
            <a:ext cx="1782823" cy="205435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4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537"/>
            <a:ext cx="905256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99"/>
                </a:solidFill>
              </a:rPr>
              <a:t>ICP Setup – Speed Component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24000"/>
            <a:ext cx="9052560" cy="45259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Blank- 5% nitric acid</a:t>
            </a:r>
          </a:p>
          <a:p>
            <a:pPr>
              <a:buClr>
                <a:srgbClr val="FFFF99"/>
              </a:buClr>
            </a:pPr>
            <a:r>
              <a:rPr lang="en-US" dirty="0"/>
              <a:t>Standards in 5% nitric acid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Low P, S (Low Std.)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K, Ca, Mg, Na, Mn, Cu, Zn, Al, Fe (Std 1)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P &amp; S  (High Std2)</a:t>
            </a:r>
          </a:p>
          <a:p>
            <a:pPr>
              <a:buClr>
                <a:srgbClr val="FFFF99"/>
              </a:buClr>
            </a:pPr>
            <a:r>
              <a:rPr lang="en-US" dirty="0"/>
              <a:t>Low QC (ICV, low QC)</a:t>
            </a:r>
          </a:p>
          <a:p>
            <a:pPr>
              <a:buClr>
                <a:srgbClr val="FFFF99"/>
              </a:buClr>
            </a:pPr>
            <a:r>
              <a:rPr lang="en-US" dirty="0"/>
              <a:t>QC (initial) – ICV</a:t>
            </a:r>
          </a:p>
          <a:p>
            <a:pPr>
              <a:buClr>
                <a:srgbClr val="FFFF99"/>
              </a:buClr>
            </a:pPr>
            <a:r>
              <a:rPr lang="en-US" dirty="0"/>
              <a:t>Continuous QC (CCV)</a:t>
            </a:r>
          </a:p>
          <a:p>
            <a:pPr>
              <a:buClr>
                <a:srgbClr val="FFFF99"/>
              </a:buClr>
            </a:pPr>
            <a:r>
              <a:rPr lang="en-US" dirty="0"/>
              <a:t>Check soil random in set</a:t>
            </a:r>
          </a:p>
          <a:p>
            <a:pPr>
              <a:buClr>
                <a:srgbClr val="FFFF99"/>
              </a:buClr>
            </a:pPr>
            <a:endParaRPr lang="en-US" dirty="0"/>
          </a:p>
        </p:txBody>
      </p:sp>
      <p:pic>
        <p:nvPicPr>
          <p:cNvPr id="5" name="Picture 2" descr="C:\Users\hardda\AppData\Local\Microsoft\Windows\Temporary Internet Files\Content.Outlook\ZMG2HFLC\IMAG0534.jpg"/>
          <p:cNvPicPr>
            <a:picLocks noChangeAspect="1" noChangeArrowheads="1"/>
          </p:cNvPicPr>
          <p:nvPr/>
        </p:nvPicPr>
        <p:blipFill>
          <a:blip r:embed="rId2" cstate="print"/>
          <a:srcRect l="45000" t="4057" r="1765" b="17705"/>
          <a:stretch>
            <a:fillRect/>
          </a:stretch>
        </p:blipFill>
        <p:spPr bwMode="auto">
          <a:xfrm>
            <a:off x="7086600" y="914400"/>
            <a:ext cx="2670237" cy="2133600"/>
          </a:xfrm>
          <a:prstGeom prst="rect">
            <a:avLst/>
          </a:prstGeom>
          <a:noFill/>
          <a:ln>
            <a:solidFill>
              <a:srgbClr val="FFFF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528209BC-2637-43C3-EF46-F689C0E32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t="14126" r="16098" b="12419"/>
          <a:stretch/>
        </p:blipFill>
        <p:spPr>
          <a:xfrm>
            <a:off x="5734146" y="3733800"/>
            <a:ext cx="3905154" cy="253835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1143000"/>
          </a:xfrm>
        </p:spPr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Carefully Set ICP Element Limits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9373A-8B17-36A6-DEDC-4C86BF347355}"/>
              </a:ext>
            </a:extLst>
          </p:cNvPr>
          <p:cNvGrpSpPr/>
          <p:nvPr/>
        </p:nvGrpSpPr>
        <p:grpSpPr>
          <a:xfrm>
            <a:off x="358140" y="1371600"/>
            <a:ext cx="9342120" cy="3733800"/>
            <a:chOff x="100427" y="1615440"/>
            <a:chExt cx="12282814" cy="493776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703" t="8750" r="13476" b="23750"/>
            <a:stretch/>
          </p:blipFill>
          <p:spPr bwMode="auto">
            <a:xfrm>
              <a:off x="100427" y="1615440"/>
              <a:ext cx="12282814" cy="493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4275" t="8750" r="6325" b="23750"/>
            <a:stretch>
              <a:fillRect/>
            </a:stretch>
          </p:blipFill>
          <p:spPr bwMode="auto">
            <a:xfrm>
              <a:off x="4274820" y="1615440"/>
              <a:ext cx="7069838" cy="493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04800"/>
            <a:ext cx="10058400" cy="6248400"/>
            <a:chOff x="333983" y="533400"/>
            <a:chExt cx="8382000" cy="563755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0313" b="5625"/>
            <a:stretch>
              <a:fillRect/>
            </a:stretch>
          </p:blipFill>
          <p:spPr bwMode="auto">
            <a:xfrm>
              <a:off x="333983" y="533400"/>
              <a:ext cx="8382000" cy="5637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Callout 2 4"/>
            <p:cNvSpPr/>
            <p:nvPr/>
          </p:nvSpPr>
          <p:spPr>
            <a:xfrm>
              <a:off x="6400800" y="3733800"/>
              <a:ext cx="1828800" cy="5334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3418"/>
                <a:gd name="adj6" fmla="val -4309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Orange</a:t>
              </a:r>
              <a:r>
                <a:rPr lang="en-US" sz="1400" b="1" dirty="0">
                  <a:solidFill>
                    <a:srgbClr val="C00000"/>
                  </a:solidFill>
                </a:rPr>
                <a:t> </a:t>
              </a:r>
              <a:r>
                <a:rPr lang="en-US" sz="1400" b="1" dirty="0">
                  <a:solidFill>
                    <a:schemeClr val="tx1"/>
                  </a:solidFill>
                </a:rPr>
                <a:t>– out of range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Warning limit </a:t>
              </a:r>
            </a:p>
          </p:txBody>
        </p:sp>
        <p:sp>
          <p:nvSpPr>
            <p:cNvPr id="10" name="Line Callout 2 9"/>
            <p:cNvSpPr/>
            <p:nvPr/>
          </p:nvSpPr>
          <p:spPr>
            <a:xfrm>
              <a:off x="6324600" y="5029200"/>
              <a:ext cx="1524000" cy="5334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3418"/>
                <a:gd name="adj6" fmla="val -4309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Red </a:t>
              </a:r>
              <a:r>
                <a:rPr lang="en-US" sz="1400" b="1" dirty="0">
                  <a:solidFill>
                    <a:schemeClr val="tx1"/>
                  </a:solidFill>
                </a:rPr>
                <a:t>– out of limit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        Error limit </a:t>
              </a:r>
            </a:p>
          </p:txBody>
        </p:sp>
        <p:sp>
          <p:nvSpPr>
            <p:cNvPr id="11" name="Line Callout 2 10"/>
            <p:cNvSpPr/>
            <p:nvPr/>
          </p:nvSpPr>
          <p:spPr>
            <a:xfrm>
              <a:off x="6705600" y="2286000"/>
              <a:ext cx="1828800" cy="5334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66430"/>
                <a:gd name="adj6" fmla="val -61713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Green</a:t>
              </a:r>
              <a:r>
                <a:rPr lang="en-US" sz="1400" b="1" dirty="0">
                  <a:solidFill>
                    <a:srgbClr val="C00000"/>
                  </a:solidFill>
                </a:rPr>
                <a:t> </a:t>
              </a:r>
              <a:r>
                <a:rPr lang="en-US" sz="1400" b="1" dirty="0">
                  <a:solidFill>
                    <a:schemeClr val="tx1"/>
                  </a:solidFill>
                </a:rPr>
                <a:t>– Data in LIMS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38200" y="6096000"/>
            <a:ext cx="5410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1800" y="6019800"/>
            <a:ext cx="1905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Check sample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00800" y="6248400"/>
            <a:ext cx="228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6674-843E-C333-BC5D-C681D73B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pH / </a:t>
            </a:r>
            <a:r>
              <a:rPr lang="en-US" dirty="0" err="1"/>
              <a:t>BpH</a:t>
            </a:r>
            <a:r>
              <a:rPr lang="en-US" dirty="0"/>
              <a:t>       </a:t>
            </a:r>
            <a:r>
              <a:rPr lang="en-US" dirty="0" err="1"/>
              <a:t>Stds</a:t>
            </a:r>
            <a:r>
              <a:rPr lang="en-US" dirty="0"/>
              <a:t>- 4, 7, 10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56163C26-C8E0-3415-A5F6-F3EFAD27C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3"/>
          <a:stretch/>
        </p:blipFill>
        <p:spPr>
          <a:xfrm>
            <a:off x="152244" y="1471216"/>
            <a:ext cx="9753912" cy="5029200"/>
          </a:xfrm>
          <a:ln>
            <a:solidFill>
              <a:srgbClr val="FFFF0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75119C-53E8-2C4E-FA77-6C7156FC7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338"/>
            <a:ext cx="1595437" cy="11965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35B480F-8FC3-C553-9EF7-818E42899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7500" r="21772" b="16328"/>
          <a:stretch/>
        </p:blipFill>
        <p:spPr bwMode="auto">
          <a:xfrm>
            <a:off x="8763000" y="72827"/>
            <a:ext cx="1088211" cy="137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7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CB42-E193-4D5F-39BD-BEE2D31F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Sample Preparation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7DE85D-43DE-8A97-660C-B44630C40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4738" r="7825" b="13827"/>
          <a:stretch/>
        </p:blipFill>
        <p:spPr>
          <a:xfrm>
            <a:off x="228600" y="1516461"/>
            <a:ext cx="2316481" cy="1920077"/>
          </a:xfrm>
          <a:ln>
            <a:solidFill>
              <a:srgbClr val="FFFF00"/>
            </a:solidFill>
          </a:ln>
        </p:spPr>
      </p:pic>
      <p:pic>
        <p:nvPicPr>
          <p:cNvPr id="7" name="Picture 6" descr="A group of cows in a barn&#10;&#10;Description automatically generated with low confidence">
            <a:extLst>
              <a:ext uri="{FF2B5EF4-FFF2-40B4-BE49-F238E27FC236}">
                <a16:creationId xmlns:a16="http://schemas.microsoft.com/office/drawing/2014/main" id="{A2C972E4-09DD-A687-B3D2-3EF4B830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r="6666" b="31111"/>
          <a:stretch/>
        </p:blipFill>
        <p:spPr>
          <a:xfrm rot="5400000">
            <a:off x="-152400" y="4303458"/>
            <a:ext cx="3048000" cy="1524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B5A29213-2BFF-F71D-059E-815F14D65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/>
          <a:stretch/>
        </p:blipFill>
        <p:spPr>
          <a:xfrm>
            <a:off x="2851367" y="2514600"/>
            <a:ext cx="3349826" cy="30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382492CF-CA55-FC07-0F00-881272FF0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14600"/>
            <a:ext cx="3048000" cy="30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26324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6230-1E39-5E33-9F02-F4E35FC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6839"/>
            <a:ext cx="9052560" cy="1143000"/>
          </a:xfrm>
        </p:spPr>
        <p:txBody>
          <a:bodyPr/>
          <a:lstStyle/>
          <a:p>
            <a:r>
              <a:rPr lang="en-US" dirty="0"/>
              <a:t>Check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6A2DC-8F36-55E2-A0F3-944D41640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2A2E4-9031-7CAB-20DA-2894A7AEB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60" r="83523" b="14647"/>
          <a:stretch/>
        </p:blipFill>
        <p:spPr>
          <a:xfrm>
            <a:off x="5410201" y="1106161"/>
            <a:ext cx="4343400" cy="559150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A32BDB-6F81-BAD3-8198-B0B5B3326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4396" r="23334" b="35000"/>
          <a:stretch/>
        </p:blipFill>
        <p:spPr bwMode="auto">
          <a:xfrm>
            <a:off x="304799" y="1371600"/>
            <a:ext cx="2286000" cy="30848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FE6348B-D00C-805D-F3D2-B8D4A5C17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1171" r="6771" b="21328"/>
          <a:stretch/>
        </p:blipFill>
        <p:spPr bwMode="auto">
          <a:xfrm>
            <a:off x="2916061" y="3657600"/>
            <a:ext cx="2168878" cy="2209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9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3E7-FAD4-585B-0418-B749427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dirty="0"/>
              <a:t>Daily Control 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F30C-2957-9EA2-A509-75A22A29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93" name="Picture 3092">
            <a:extLst>
              <a:ext uri="{FF2B5EF4-FFF2-40B4-BE49-F238E27FC236}">
                <a16:creationId xmlns:a16="http://schemas.microsoft.com/office/drawing/2014/main" id="{FF835C55-B91E-EAD4-E3B5-CCFF8B6C8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3" r="65909" b="12289"/>
          <a:stretch/>
        </p:blipFill>
        <p:spPr>
          <a:xfrm>
            <a:off x="1288473" y="1081722"/>
            <a:ext cx="74814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7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2020" y="76200"/>
            <a:ext cx="1198626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99"/>
                </a:solidFill>
              </a:rPr>
              <a:t>Validation of Data - Agronomist Rechecks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19201"/>
            <a:ext cx="9052560" cy="4525963"/>
          </a:xfrm>
        </p:spPr>
        <p:txBody>
          <a:bodyPr>
            <a:normAutofit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Research samples – at least 10% reruns</a:t>
            </a:r>
          </a:p>
          <a:p>
            <a:pPr>
              <a:buClr>
                <a:srgbClr val="FFFF99"/>
              </a:buClr>
            </a:pPr>
            <a:r>
              <a:rPr lang="en-US" dirty="0"/>
              <a:t>Flags identify concern – soil test data relationships</a:t>
            </a:r>
          </a:p>
          <a:p>
            <a:pPr>
              <a:buClr>
                <a:srgbClr val="FFFF99"/>
              </a:buClr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7A7208-EB5C-314D-9F0B-25E95868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653" t="11250" r="31625" b="10000"/>
          <a:stretch>
            <a:fillRect/>
          </a:stretch>
        </p:blipFill>
        <p:spPr bwMode="auto">
          <a:xfrm>
            <a:off x="838200" y="2362200"/>
            <a:ext cx="3154680" cy="427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4E26BA-3B19-F736-F0F8-B42002E7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2328" t="43750" r="37247" b="17500"/>
          <a:stretch>
            <a:fillRect/>
          </a:stretch>
        </p:blipFill>
        <p:spPr bwMode="auto">
          <a:xfrm>
            <a:off x="4648200" y="2743200"/>
            <a:ext cx="503329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3750" r="20381" b="25000"/>
          <a:stretch>
            <a:fillRect/>
          </a:stretch>
        </p:blipFill>
        <p:spPr bwMode="auto">
          <a:xfrm>
            <a:off x="0" y="457200"/>
            <a:ext cx="12865519" cy="588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Trained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600201"/>
            <a:ext cx="9403080" cy="4525963"/>
          </a:xfrm>
        </p:spPr>
        <p:txBody>
          <a:bodyPr/>
          <a:lstStyle/>
          <a:p>
            <a:pPr>
              <a:buClr>
                <a:srgbClr val="FFFF99"/>
              </a:buClr>
            </a:pPr>
            <a:r>
              <a:rPr lang="en-US" dirty="0"/>
              <a:t>Standard Operating Procedures – all lab aspects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New staff shadow and train with senior chemist</a:t>
            </a:r>
          </a:p>
          <a:p>
            <a:pPr>
              <a:buClr>
                <a:srgbClr val="FFFF99"/>
              </a:buClr>
            </a:pPr>
            <a:r>
              <a:rPr lang="en-US" dirty="0"/>
              <a:t>Ethics training and sign-off</a:t>
            </a:r>
          </a:p>
          <a:p>
            <a:pPr>
              <a:buClr>
                <a:srgbClr val="FFFF99"/>
              </a:buClr>
            </a:pPr>
            <a:r>
              <a:rPr lang="en-US" dirty="0"/>
              <a:t>Safety training and job safety analysis at each station</a:t>
            </a:r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2020" y="76200"/>
            <a:ext cx="1198626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99"/>
                </a:solidFill>
              </a:rPr>
              <a:t>Validation of Data Agronomist Rechecks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19201"/>
            <a:ext cx="9052560" cy="4525963"/>
          </a:xfrm>
        </p:spPr>
        <p:txBody>
          <a:bodyPr>
            <a:normAutofit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Flags identify the concern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Soil test data limits</a:t>
            </a:r>
          </a:p>
          <a:p>
            <a:pPr>
              <a:buClr>
                <a:srgbClr val="FFFF99"/>
              </a:buClr>
            </a:pPr>
            <a:r>
              <a:rPr lang="en-US" dirty="0"/>
              <a:t>Client reports with soil test limit flags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Held at analyzed status for agronomist review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3" t="15000" r="21083" b="12500"/>
          <a:stretch>
            <a:fillRect/>
          </a:stretch>
        </p:blipFill>
        <p:spPr bwMode="auto">
          <a:xfrm>
            <a:off x="100584" y="1402080"/>
            <a:ext cx="11193893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2920" y="152400"/>
            <a:ext cx="9052560" cy="1143000"/>
          </a:xfrm>
        </p:spPr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Agronomist View of Flags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0560" y="2895600"/>
            <a:ext cx="502920" cy="289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2020" y="76200"/>
            <a:ext cx="1198626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99"/>
                </a:solidFill>
              </a:rPr>
              <a:t>Validation of Data Agronomist Rechecks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19201"/>
            <a:ext cx="9052560" cy="4525963"/>
          </a:xfrm>
        </p:spPr>
        <p:txBody>
          <a:bodyPr>
            <a:normAutofit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Flags identify the concern – 3</a:t>
            </a:r>
            <a:r>
              <a:rPr lang="en-US" baseline="30000" dirty="0"/>
              <a:t>rd</a:t>
            </a:r>
            <a:r>
              <a:rPr lang="en-US" dirty="0"/>
              <a:t> day in lab</a:t>
            </a:r>
          </a:p>
          <a:p>
            <a:pPr>
              <a:buClr>
                <a:srgbClr val="FFFF99"/>
              </a:buClr>
            </a:pPr>
            <a:r>
              <a:rPr lang="en-US" dirty="0"/>
              <a:t>Client reports with soil test limit flags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Held at analyzed status for agronomist review</a:t>
            </a:r>
          </a:p>
          <a:p>
            <a:pPr>
              <a:buClr>
                <a:srgbClr val="FFFF99"/>
              </a:buClr>
            </a:pPr>
            <a:r>
              <a:rPr lang="en-US" dirty="0"/>
              <a:t>Agronomist selects rechecks - back to lab in batch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Used in place of grower duplicate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3" t="15000" r="21083" b="12500"/>
          <a:stretch>
            <a:fillRect/>
          </a:stretch>
        </p:blipFill>
        <p:spPr bwMode="auto">
          <a:xfrm>
            <a:off x="100584" y="1402080"/>
            <a:ext cx="11193893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2920" y="152400"/>
            <a:ext cx="905256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Selecting Rechecks for Tests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" y="2895600"/>
            <a:ext cx="502920" cy="289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2020" y="5791200"/>
            <a:ext cx="276606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1460" y="2209800"/>
            <a:ext cx="268224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2020" y="76200"/>
            <a:ext cx="1198626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99"/>
                </a:solidFill>
              </a:rPr>
              <a:t>Validation of Data Agronomist Rechecks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19201"/>
            <a:ext cx="9052560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Flags identify the concern as set through soil test data limits</a:t>
            </a:r>
          </a:p>
          <a:p>
            <a:pPr>
              <a:buClr>
                <a:srgbClr val="FFFF99"/>
              </a:buClr>
            </a:pPr>
            <a:r>
              <a:rPr lang="en-US" dirty="0"/>
              <a:t>Client reports with soil test limit flags are held at analyzed status for agronomist review</a:t>
            </a:r>
          </a:p>
          <a:p>
            <a:pPr>
              <a:buClr>
                <a:srgbClr val="FFFF99"/>
              </a:buClr>
            </a:pPr>
            <a:r>
              <a:rPr lang="en-US" dirty="0"/>
              <a:t>Agronomist selects rechecks and sends back to lab</a:t>
            </a:r>
          </a:p>
          <a:p>
            <a:pPr>
              <a:buClr>
                <a:srgbClr val="FFFF99"/>
              </a:buClr>
            </a:pPr>
            <a:r>
              <a:rPr lang="en-US" dirty="0"/>
              <a:t>Agronomist reviews recheck data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Resolves </a:t>
            </a:r>
          </a:p>
          <a:p>
            <a:pPr lvl="1">
              <a:buClr>
                <a:srgbClr val="FFFF99"/>
              </a:buClr>
            </a:pPr>
            <a:r>
              <a:rPr lang="en-US" dirty="0"/>
              <a:t>Request further rechecks or runs</a:t>
            </a:r>
          </a:p>
          <a:p>
            <a:pPr>
              <a:buClr>
                <a:srgbClr val="FFFF99"/>
              </a:buClr>
            </a:pPr>
            <a:r>
              <a:rPr lang="en-US" dirty="0"/>
              <a:t>Publish all reports for that day</a:t>
            </a:r>
          </a:p>
          <a:p>
            <a:pPr>
              <a:buClr>
                <a:srgbClr val="FFFF99"/>
              </a:buClr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06" t="7500" r="7731" b="33750"/>
          <a:stretch>
            <a:fillRect/>
          </a:stretch>
        </p:blipFill>
        <p:spPr bwMode="auto">
          <a:xfrm>
            <a:off x="91466" y="762000"/>
            <a:ext cx="9866619" cy="326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922020" y="-152400"/>
            <a:ext cx="119862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8963" algn="l"/>
              </a:tabLst>
              <a:defRPr/>
            </a:pPr>
            <a:r>
              <a:rPr lang="en-US" sz="4000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Recheck Results- ICP Batch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517" t="32500" r="9839" b="48750"/>
          <a:stretch>
            <a:fillRect/>
          </a:stretch>
        </p:blipFill>
        <p:spPr bwMode="auto">
          <a:xfrm>
            <a:off x="50082" y="4892720"/>
            <a:ext cx="10989535" cy="173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419600"/>
            <a:ext cx="1030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Report #	           Lab #	  Element		Original	          Recheck 	%RD	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11" t="7500" r="7731" b="36250"/>
          <a:stretch>
            <a:fillRect/>
          </a:stretch>
        </p:blipFill>
        <p:spPr bwMode="auto">
          <a:xfrm>
            <a:off x="586741" y="914400"/>
            <a:ext cx="8779979" cy="28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7950" t="33750" r="7731" b="50000"/>
          <a:stretch>
            <a:fillRect/>
          </a:stretch>
        </p:blipFill>
        <p:spPr bwMode="auto">
          <a:xfrm>
            <a:off x="251459" y="4648200"/>
            <a:ext cx="996658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922020" y="-152400"/>
            <a:ext cx="119862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8963" algn="l"/>
              </a:tabLst>
              <a:defRPr/>
            </a:pPr>
            <a:r>
              <a:rPr lang="en-US" sz="4000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Recheck Results- pH Batch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" y="4114800"/>
            <a:ext cx="1030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Lab #	            pH/ </a:t>
            </a:r>
            <a:r>
              <a:rPr lang="en-US" dirty="0" err="1"/>
              <a:t>BpH</a:t>
            </a:r>
            <a:r>
              <a:rPr lang="en-US" dirty="0"/>
              <a:t>	          Original	  Recheck            %RD                         Final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32916"/>
          <a:stretch/>
        </p:blipFill>
        <p:spPr bwMode="auto">
          <a:xfrm>
            <a:off x="1" y="-152400"/>
            <a:ext cx="9601199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1406" t="7500" r="68873" b="68750"/>
          <a:stretch>
            <a:fillRect/>
          </a:stretch>
        </p:blipFill>
        <p:spPr bwMode="auto">
          <a:xfrm>
            <a:off x="4861560" y="2667000"/>
            <a:ext cx="4253806" cy="17373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292340" y="762000"/>
            <a:ext cx="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0E23-B8DD-7FD6-522F-5E69987E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-118598"/>
            <a:ext cx="9052560" cy="1143000"/>
          </a:xfrm>
        </p:spPr>
        <p:txBody>
          <a:bodyPr/>
          <a:lstStyle/>
          <a:p>
            <a:r>
              <a:rPr lang="en-US" dirty="0"/>
              <a:t>Proficiency Testing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7EB93-ED33-E466-E00B-4D93A54C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48900"/>
            <a:ext cx="905256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4DBC8-1AFA-E68D-2198-748541118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21278" r="70315" b="15086"/>
          <a:stretch/>
        </p:blipFill>
        <p:spPr>
          <a:xfrm>
            <a:off x="161149" y="937418"/>
            <a:ext cx="4334651" cy="5013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6D840-9A7F-1423-5D5F-12A8569E4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19361" r="68182" b="26431"/>
          <a:stretch/>
        </p:blipFill>
        <p:spPr>
          <a:xfrm>
            <a:off x="4655411" y="946383"/>
            <a:ext cx="536713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3AB84-711D-7F43-1668-763A6BC68CBD}"/>
              </a:ext>
            </a:extLst>
          </p:cNvPr>
          <p:cNvSpPr txBox="1"/>
          <p:nvPr/>
        </p:nvSpPr>
        <p:spPr>
          <a:xfrm>
            <a:off x="4831080" y="5209100"/>
            <a:ext cx="4724400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DENR Certified Lab – pH, P, Zn and Cu</a:t>
            </a:r>
          </a:p>
        </p:txBody>
      </p:sp>
    </p:spTree>
    <p:extLst>
      <p:ext uri="{BB962C8B-B14F-4D97-AF65-F5344CB8AC3E}">
        <p14:creationId xmlns:p14="http://schemas.microsoft.com/office/powerpoint/2010/main" val="2513601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80" y="-76200"/>
            <a:ext cx="8549640" cy="1143000"/>
          </a:xfrm>
        </p:spPr>
        <p:txBody>
          <a:bodyPr/>
          <a:lstStyle/>
          <a:p>
            <a:r>
              <a:rPr lang="en-US" dirty="0">
                <a:solidFill>
                  <a:srgbClr val="FFFF99"/>
                </a:solidFill>
                <a:latin typeface="Arial" charset="0"/>
              </a:rPr>
              <a:t>Closing Comments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" y="1143000"/>
            <a:ext cx="9555480" cy="4114800"/>
          </a:xfrm>
        </p:spPr>
        <p:txBody>
          <a:bodyPr>
            <a:normAutofit lnSpcReduction="10000"/>
          </a:bodyPr>
          <a:lstStyle/>
          <a:p>
            <a:pPr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No lab is perfect……</a:t>
            </a:r>
          </a:p>
          <a:p>
            <a:pPr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Processes that safeguard errors</a:t>
            </a:r>
          </a:p>
          <a:p>
            <a:pPr lvl="1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SOPs</a:t>
            </a:r>
          </a:p>
          <a:p>
            <a:pPr lvl="1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Training</a:t>
            </a:r>
          </a:p>
          <a:p>
            <a:pPr lvl="1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Consistency……</a:t>
            </a:r>
          </a:p>
          <a:p>
            <a:pPr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Continuously monitoring processes</a:t>
            </a:r>
          </a:p>
          <a:p>
            <a:pPr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Investigate and try to remedy concerns</a:t>
            </a:r>
          </a:p>
          <a:p>
            <a:pPr lvl="1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Ask for help if needed</a:t>
            </a: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99"/>
              </a:buClr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Possible Mistakes /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203" y="1676400"/>
            <a:ext cx="4444207" cy="3951288"/>
          </a:xfrm>
        </p:spPr>
        <p:txBody>
          <a:bodyPr>
            <a:normAutofit lnSpcReduction="10000"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Samples out of order</a:t>
            </a:r>
          </a:p>
          <a:p>
            <a:pPr>
              <a:buClr>
                <a:srgbClr val="FFFF99"/>
              </a:buClr>
            </a:pPr>
            <a:r>
              <a:rPr lang="en-US" dirty="0"/>
              <a:t>Transposing lab numbers</a:t>
            </a:r>
          </a:p>
          <a:p>
            <a:pPr>
              <a:buClr>
                <a:srgbClr val="FFFF99"/>
              </a:buClr>
            </a:pPr>
            <a:r>
              <a:rPr lang="en-US" dirty="0"/>
              <a:t>Wrong samples pulled off shelves</a:t>
            </a:r>
          </a:p>
          <a:p>
            <a:pPr>
              <a:buClr>
                <a:srgbClr val="FFFF99"/>
              </a:buClr>
            </a:pPr>
            <a:r>
              <a:rPr lang="en-US" dirty="0"/>
              <a:t>Worn scoops</a:t>
            </a:r>
          </a:p>
          <a:p>
            <a:pPr>
              <a:buClr>
                <a:srgbClr val="FFFF99"/>
              </a:buClr>
            </a:pPr>
            <a:r>
              <a:rPr lang="en-US" dirty="0"/>
              <a:t>Wrong scoops used</a:t>
            </a:r>
          </a:p>
          <a:p>
            <a:pPr>
              <a:buClr>
                <a:srgbClr val="FFFF99"/>
              </a:buClr>
            </a:pPr>
            <a:r>
              <a:rPr lang="en-US" dirty="0"/>
              <a:t>Double scoops</a:t>
            </a:r>
          </a:p>
          <a:p>
            <a:pPr>
              <a:buClr>
                <a:srgbClr val="FFFF99"/>
              </a:buClr>
            </a:pPr>
            <a:r>
              <a:rPr lang="en-US" dirty="0"/>
              <a:t>Filter paper failure</a:t>
            </a:r>
          </a:p>
          <a:p>
            <a:pPr>
              <a:buClr>
                <a:srgbClr val="FFFF99"/>
              </a:buClr>
            </a:pPr>
            <a:r>
              <a:rPr lang="en-US" dirty="0"/>
              <a:t>ICP carryover</a:t>
            </a:r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1676400"/>
            <a:ext cx="4710197" cy="3951288"/>
          </a:xfrm>
        </p:spPr>
        <p:txBody>
          <a:bodyPr>
            <a:normAutofit lnSpcReduction="10000"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ICP missed vials</a:t>
            </a:r>
          </a:p>
          <a:p>
            <a:pPr>
              <a:buClr>
                <a:srgbClr val="FFFF99"/>
              </a:buClr>
            </a:pPr>
            <a:r>
              <a:rPr lang="en-US" dirty="0"/>
              <a:t>Standards / extractants problems</a:t>
            </a:r>
          </a:p>
          <a:p>
            <a:pPr>
              <a:buClr>
                <a:srgbClr val="FFFF99"/>
              </a:buClr>
            </a:pPr>
            <a:r>
              <a:rPr lang="en-US" dirty="0"/>
              <a:t>ICP tubing plugs</a:t>
            </a:r>
          </a:p>
          <a:p>
            <a:pPr>
              <a:buClr>
                <a:srgbClr val="FFFF99"/>
              </a:buClr>
            </a:pPr>
            <a:r>
              <a:rPr lang="en-US" dirty="0"/>
              <a:t>Contamination of blank / </a:t>
            </a:r>
            <a:r>
              <a:rPr lang="en-US" dirty="0" err="1"/>
              <a:t>stds</a:t>
            </a:r>
            <a:endParaRPr lang="en-US" dirty="0"/>
          </a:p>
          <a:p>
            <a:pPr>
              <a:buClr>
                <a:srgbClr val="FFFF99"/>
              </a:buClr>
            </a:pPr>
            <a:r>
              <a:rPr lang="en-US" dirty="0"/>
              <a:t>Faulty pH electrode</a:t>
            </a:r>
          </a:p>
          <a:p>
            <a:pPr>
              <a:buClr>
                <a:srgbClr val="FFFF99"/>
              </a:buClr>
            </a:pPr>
            <a:r>
              <a:rPr lang="en-US" dirty="0"/>
              <a:t>Pumps not calibrated</a:t>
            </a:r>
          </a:p>
          <a:p>
            <a:pPr>
              <a:buClr>
                <a:srgbClr val="FFFF99"/>
              </a:buClr>
            </a:pPr>
            <a:r>
              <a:rPr lang="en-US" dirty="0"/>
              <a:t>Contaminated lab water</a:t>
            </a:r>
          </a:p>
          <a:p>
            <a:pPr>
              <a:buClr>
                <a:srgbClr val="FFFF99"/>
              </a:buClr>
            </a:pPr>
            <a:r>
              <a:rPr lang="en-US" dirty="0"/>
              <a:t>Cold lab temperatures</a:t>
            </a:r>
          </a:p>
          <a:p>
            <a:pPr>
              <a:buClr>
                <a:srgbClr val="FFFF99"/>
              </a:buClr>
            </a:pPr>
            <a:r>
              <a:rPr lang="en-US" dirty="0"/>
              <a:t>Wrong client gets report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52400"/>
            <a:ext cx="9525000" cy="463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46D5-1419-2C3C-ADC7-3F69CD27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573455D-CB90-22D6-FFF1-7D7E80E5A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255" y="1600200"/>
            <a:ext cx="10024533" cy="5638800"/>
          </a:xfrm>
        </p:spPr>
      </p:pic>
    </p:spTree>
    <p:extLst>
      <p:ext uri="{BB962C8B-B14F-4D97-AF65-F5344CB8AC3E}">
        <p14:creationId xmlns:p14="http://schemas.microsoft.com/office/powerpoint/2010/main" val="171270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Items Discussed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FF99"/>
              </a:buClr>
            </a:pPr>
            <a:r>
              <a:rPr lang="en-US" dirty="0"/>
              <a:t>Potential errors</a:t>
            </a:r>
          </a:p>
          <a:p>
            <a:pPr>
              <a:buClr>
                <a:srgbClr val="FFFF99"/>
              </a:buClr>
            </a:pPr>
            <a:r>
              <a:rPr lang="en-US" dirty="0"/>
              <a:t>Sample order</a:t>
            </a:r>
          </a:p>
          <a:p>
            <a:pPr>
              <a:buClr>
                <a:srgbClr val="FFFF99"/>
              </a:buClr>
            </a:pPr>
            <a:r>
              <a:rPr lang="en-US" dirty="0"/>
              <a:t>Labeling, color, ….</a:t>
            </a:r>
          </a:p>
          <a:p>
            <a:pPr>
              <a:buClr>
                <a:srgbClr val="FFFF99"/>
              </a:buClr>
            </a:pPr>
            <a:r>
              <a:rPr lang="en-US" dirty="0"/>
              <a:t>Logs and traceability</a:t>
            </a:r>
          </a:p>
          <a:p>
            <a:pPr>
              <a:buClr>
                <a:srgbClr val="FFFF99"/>
              </a:buClr>
            </a:pPr>
            <a:r>
              <a:rPr lang="en-US" dirty="0"/>
              <a:t>Standardization of instruments</a:t>
            </a:r>
          </a:p>
          <a:p>
            <a:pPr>
              <a:buClr>
                <a:srgbClr val="FFFF99"/>
              </a:buClr>
            </a:pPr>
            <a:r>
              <a:rPr lang="en-US" dirty="0"/>
              <a:t>ICP limits for extreme nutrient levels</a:t>
            </a:r>
          </a:p>
          <a:p>
            <a:pPr>
              <a:buClr>
                <a:srgbClr val="FFFF99"/>
              </a:buClr>
            </a:pPr>
            <a:r>
              <a:rPr lang="en-US" dirty="0"/>
              <a:t>Agronomist daily review of data</a:t>
            </a:r>
          </a:p>
          <a:p>
            <a:pPr>
              <a:buClr>
                <a:srgbClr val="FFFF99"/>
              </a:buClr>
            </a:pPr>
            <a:r>
              <a:rPr lang="en-US" dirty="0"/>
              <a:t>Control charts</a:t>
            </a:r>
          </a:p>
          <a:p>
            <a:pPr>
              <a:buClr>
                <a:srgbClr val="FFFF99"/>
              </a:buClr>
            </a:pPr>
            <a:r>
              <a:rPr lang="en-US" dirty="0"/>
              <a:t>Proficiency testing &amp; NC Lab Certification </a:t>
            </a:r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  <a:p>
            <a:pPr>
              <a:buClr>
                <a:srgbClr val="FFFF99"/>
              </a:buClr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7DDE-DC40-2A77-ECE3-239BD169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, indoor, cluttered&#10;&#10;Description automatically generated">
            <a:extLst>
              <a:ext uri="{FF2B5EF4-FFF2-40B4-BE49-F238E27FC236}">
                <a16:creationId xmlns:a16="http://schemas.microsoft.com/office/drawing/2014/main" id="{05AC0615-ED53-1B65-FF39-0439994AC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525811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99"/>
                </a:solidFill>
              </a:rPr>
              <a:t>Traceability </a:t>
            </a:r>
            <a:br>
              <a:rPr lang="en-US" dirty="0">
                <a:solidFill>
                  <a:srgbClr val="FFFF99"/>
                </a:solidFill>
              </a:rPr>
            </a:br>
            <a:r>
              <a:rPr lang="en-US" dirty="0">
                <a:solidFill>
                  <a:srgbClr val="FFFF99"/>
                </a:solidFill>
              </a:rPr>
              <a:t>Soil Data Viewer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1406" t="15000" r="25300" b="6250"/>
          <a:stretch>
            <a:fillRect/>
          </a:stretch>
        </p:blipFill>
        <p:spPr bwMode="auto">
          <a:xfrm>
            <a:off x="697407" y="1295400"/>
            <a:ext cx="8663586" cy="475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99"/>
                </a:solidFill>
              </a:rPr>
              <a:t>Check Soil- 1 / 36 samples</a:t>
            </a:r>
          </a:p>
        </p:txBody>
      </p:sp>
      <p:pic>
        <p:nvPicPr>
          <p:cNvPr id="3" name="Picture 2" descr="C:\Users\hardda\AppData\Local\Microsoft\Windows\Temporary Internet Files\Content.Outlook\ZMG2HFLC\IMAG0530.jpg"/>
          <p:cNvPicPr>
            <a:picLocks noChangeAspect="1" noChangeArrowheads="1"/>
          </p:cNvPicPr>
          <p:nvPr/>
        </p:nvPicPr>
        <p:blipFill>
          <a:blip r:embed="rId2" cstate="print"/>
          <a:srcRect l="8603" r="4853" b="10328"/>
          <a:stretch>
            <a:fillRect/>
          </a:stretch>
        </p:blipFill>
        <p:spPr bwMode="auto">
          <a:xfrm>
            <a:off x="766770" y="1524001"/>
            <a:ext cx="8704890" cy="4903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9F41-24AD-73A8-762B-F2B44004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76200"/>
            <a:ext cx="9052560" cy="1143000"/>
          </a:xfrm>
        </p:spPr>
        <p:txBody>
          <a:bodyPr/>
          <a:lstStyle/>
          <a:p>
            <a:r>
              <a:rPr lang="en-US" dirty="0"/>
              <a:t>Sample Order / Handling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77C272-D1B5-EC10-E6D2-A6A472AC6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 r="32500" b="1"/>
          <a:stretch/>
        </p:blipFill>
        <p:spPr bwMode="auto">
          <a:xfrm>
            <a:off x="762000" y="3840162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ardda\AppData\Local\Microsoft\Windows\Temporary Internet Files\Content.Outlook\ZMG2HFLC\IMAG0530.jpg">
            <a:extLst>
              <a:ext uri="{FF2B5EF4-FFF2-40B4-BE49-F238E27FC236}">
                <a16:creationId xmlns:a16="http://schemas.microsoft.com/office/drawing/2014/main" id="{EC609F34-4A38-DAA5-6C9D-E6FE6F980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603" t="43197" r="4853" b="10328"/>
          <a:stretch/>
        </p:blipFill>
        <p:spPr bwMode="auto">
          <a:xfrm>
            <a:off x="676755" y="1219200"/>
            <a:ext cx="8704890" cy="2541494"/>
          </a:xfrm>
          <a:prstGeom prst="rect">
            <a:avLst/>
          </a:prstGeom>
          <a:noFill/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9FC2C20-145C-53EA-0210-F897BDDD9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23828"/>
          <a:stretch/>
        </p:blipFill>
        <p:spPr bwMode="auto">
          <a:xfrm>
            <a:off x="5638800" y="3996610"/>
            <a:ext cx="3043237" cy="258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79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52400"/>
            <a:ext cx="905256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99"/>
                </a:solidFill>
              </a:rPr>
              <a:t>Correct Samples and Correct Scoops</a:t>
            </a:r>
          </a:p>
        </p:txBody>
      </p:sp>
      <p:pic>
        <p:nvPicPr>
          <p:cNvPr id="2050" name="Picture 2" descr="C:\Users\hardda\AppData\Local\Microsoft\Windows\Temporary Internet Files\Content.Outlook\ZMG2HFLC\IMAG0556.jpg"/>
          <p:cNvPicPr>
            <a:picLocks noChangeAspect="1" noChangeArrowheads="1"/>
          </p:cNvPicPr>
          <p:nvPr/>
        </p:nvPicPr>
        <p:blipFill rotWithShape="1">
          <a:blip r:embed="rId2" cstate="print"/>
          <a:srcRect l="24580" r="13575"/>
          <a:stretch/>
        </p:blipFill>
        <p:spPr bwMode="auto">
          <a:xfrm>
            <a:off x="5944444" y="2065440"/>
            <a:ext cx="3506891" cy="3391169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</p:pic>
      <p:pic>
        <p:nvPicPr>
          <p:cNvPr id="2051" name="Picture 3" descr="C:\Users\hardda\AppData\Local\Microsoft\Windows\Temporary Internet Files\Content.Outlook\ZMG2HFLC\IMAG0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495800"/>
            <a:ext cx="3506891" cy="2097259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750D7-15FD-42A6-82D7-315FE65BAABA}"/>
              </a:ext>
            </a:extLst>
          </p:cNvPr>
          <p:cNvSpPr txBox="1"/>
          <p:nvPr/>
        </p:nvSpPr>
        <p:spPr>
          <a:xfrm>
            <a:off x="5944444" y="148006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260 sets per series – 3 series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1EE01-FE51-11FF-284F-2DE0F0863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3" t="34320" r="14720" b="581"/>
          <a:stretch/>
        </p:blipFill>
        <p:spPr bwMode="auto">
          <a:xfrm>
            <a:off x="-260670" y="1463715"/>
            <a:ext cx="5710237" cy="297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17D5-9EFF-2162-8553-98599628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20873"/>
            <a:ext cx="9052560" cy="1143000"/>
          </a:xfrm>
        </p:spPr>
        <p:txBody>
          <a:bodyPr/>
          <a:lstStyle/>
          <a:p>
            <a:r>
              <a:rPr lang="en-US" dirty="0"/>
              <a:t>Sample Order &amp; Labeling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D8C1CD-284C-1995-EEF5-B8E15FB7A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0" r="16667"/>
          <a:stretch/>
        </p:blipFill>
        <p:spPr bwMode="auto">
          <a:xfrm>
            <a:off x="324994" y="1957134"/>
            <a:ext cx="3080764" cy="289591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2E9AA0-EC5D-863C-F400-EDFC27160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1" b="6328"/>
          <a:stretch/>
        </p:blipFill>
        <p:spPr bwMode="auto">
          <a:xfrm>
            <a:off x="7142653" y="3048000"/>
            <a:ext cx="2650435" cy="30480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9835C3-528A-6A94-4545-191B687FA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 b="7578"/>
          <a:stretch/>
        </p:blipFill>
        <p:spPr bwMode="auto">
          <a:xfrm>
            <a:off x="3930530" y="2638455"/>
            <a:ext cx="2936146" cy="2667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699AC76-3BD0-7BF9-BEAC-6F1180158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47141" r="15907" b="15819"/>
          <a:stretch/>
        </p:blipFill>
        <p:spPr>
          <a:xfrm>
            <a:off x="76200" y="5029518"/>
            <a:ext cx="3578353" cy="1269739"/>
          </a:xfrm>
          <a:prstGeom prst="rect">
            <a:avLst/>
          </a:prstGeom>
          <a:ln>
            <a:solidFill>
              <a:srgbClr val="FFFF99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7CD3D-B5E0-42AB-0AF0-9B294247FA07}"/>
              </a:ext>
            </a:extLst>
          </p:cNvPr>
          <p:cNvSpPr txBox="1"/>
          <p:nvPr/>
        </p:nvSpPr>
        <p:spPr>
          <a:xfrm>
            <a:off x="1217676" y="149525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Mehlich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53B5C-C9BA-07B0-7629-DEC6ECEBB997}"/>
              </a:ext>
            </a:extLst>
          </p:cNvPr>
          <p:cNvSpPr txBox="1"/>
          <p:nvPr/>
        </p:nvSpPr>
        <p:spPr>
          <a:xfrm>
            <a:off x="4648200" y="2045408"/>
            <a:ext cx="178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Humic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44F88-917A-1B34-C898-5D475F0E1ADF}"/>
              </a:ext>
            </a:extLst>
          </p:cNvPr>
          <p:cNvSpPr txBox="1"/>
          <p:nvPr/>
        </p:nvSpPr>
        <p:spPr>
          <a:xfrm>
            <a:off x="7577522" y="2438400"/>
            <a:ext cx="178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VW / pH - </a:t>
            </a:r>
            <a:r>
              <a:rPr lang="en-US" sz="2000" dirty="0" err="1"/>
              <a:t>BpH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30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320"/>
            <a:ext cx="905256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99"/>
                </a:solidFill>
              </a:rPr>
              <a:t>Color &amp; Labeling to </a:t>
            </a:r>
            <a:br>
              <a:rPr lang="en-US" sz="3600" dirty="0">
                <a:solidFill>
                  <a:srgbClr val="FFFF99"/>
                </a:solidFill>
              </a:rPr>
            </a:br>
            <a:r>
              <a:rPr lang="en-US" sz="3600" dirty="0">
                <a:solidFill>
                  <a:srgbClr val="FFFF99"/>
                </a:solidFill>
              </a:rPr>
              <a:t>Minimize Mistakes / Confusion</a:t>
            </a:r>
            <a:br>
              <a:rPr lang="en-US" sz="3600" dirty="0">
                <a:solidFill>
                  <a:srgbClr val="FFFF99"/>
                </a:solidFill>
              </a:rPr>
            </a:br>
            <a:endParaRPr lang="en-US" sz="3600" dirty="0">
              <a:solidFill>
                <a:srgbClr val="FFFF99"/>
              </a:solidFill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8560BBA-5729-2216-8885-90BD07528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 b="12646"/>
          <a:stretch/>
        </p:blipFill>
        <p:spPr bwMode="auto">
          <a:xfrm>
            <a:off x="762000" y="4114800"/>
            <a:ext cx="2227022" cy="22860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F19B68-2BB4-0DC2-5EA4-42AA08512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6" b="30104"/>
          <a:stretch/>
        </p:blipFill>
        <p:spPr bwMode="auto">
          <a:xfrm rot="10800000">
            <a:off x="5942410" y="3348316"/>
            <a:ext cx="4038599" cy="136302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8E6C9715-4777-297B-0191-B0909D2F9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2" r="5216" b="16542"/>
          <a:stretch/>
        </p:blipFill>
        <p:spPr bwMode="auto">
          <a:xfrm>
            <a:off x="5334000" y="1147663"/>
            <a:ext cx="3657600" cy="207034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14134F-1DEC-0453-603E-6412ECD69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33230" r="5079" b="5104"/>
          <a:stretch/>
        </p:blipFill>
        <p:spPr bwMode="auto">
          <a:xfrm>
            <a:off x="76200" y="1481328"/>
            <a:ext cx="4510216" cy="228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EFE277-8629-BEA3-6FDD-34F21BBDF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t="4922" r="30103" b="2577"/>
          <a:stretch/>
        </p:blipFill>
        <p:spPr bwMode="auto">
          <a:xfrm rot="16200000">
            <a:off x="5004518" y="3700570"/>
            <a:ext cx="1875785" cy="411242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7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13" y="-27432"/>
            <a:ext cx="905256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99"/>
                </a:solidFill>
              </a:rPr>
              <a:t>Traceability and Accountability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9FB4F0-BA49-EC67-7509-68F81518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58" y="1094232"/>
            <a:ext cx="3829050" cy="5105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7041995D-E84E-5095-ED06-170268AC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/>
          <a:stretch/>
        </p:blipFill>
        <p:spPr bwMode="auto">
          <a:xfrm>
            <a:off x="685800" y="1138936"/>
            <a:ext cx="3962400" cy="50820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568</Words>
  <Application>Microsoft Office PowerPoint</Application>
  <PresentationFormat>Custom</PresentationFormat>
  <Paragraphs>121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Some Components of QA/QC in Soil Testing at NCDA&amp;CS</vt:lpstr>
      <vt:lpstr>Trained Staff</vt:lpstr>
      <vt:lpstr>Possible Mistakes / Errors</vt:lpstr>
      <vt:lpstr>Check Soil- 1 / 36 samples</vt:lpstr>
      <vt:lpstr>Sample Order / Handling</vt:lpstr>
      <vt:lpstr>Correct Samples and Correct Scoops</vt:lpstr>
      <vt:lpstr>Sample Order &amp; Labeling</vt:lpstr>
      <vt:lpstr>Color &amp; Labeling to  Minimize Mistakes / Confusion </vt:lpstr>
      <vt:lpstr>Traceability and Accountability</vt:lpstr>
      <vt:lpstr>Traceability and Accountability</vt:lpstr>
      <vt:lpstr>ICP Setup – Speed Component</vt:lpstr>
      <vt:lpstr>Carefully Set ICP Element Limits </vt:lpstr>
      <vt:lpstr>PowerPoint Presentation</vt:lpstr>
      <vt:lpstr>pH / BpH       Stds- 4, 7, 10</vt:lpstr>
      <vt:lpstr>Check Sample Preparation</vt:lpstr>
      <vt:lpstr>Check Sample</vt:lpstr>
      <vt:lpstr>Daily Control Charts</vt:lpstr>
      <vt:lpstr>Validation of Data - Agronomist Rechecks</vt:lpstr>
      <vt:lpstr>PowerPoint Presentation</vt:lpstr>
      <vt:lpstr>Validation of Data Agronomist Rechecks</vt:lpstr>
      <vt:lpstr>Agronomist View of Flags</vt:lpstr>
      <vt:lpstr>Validation of Data Agronomist Rechecks</vt:lpstr>
      <vt:lpstr>Selecting Rechecks for Tests</vt:lpstr>
      <vt:lpstr>Validation of Data Agronomist Rechecks</vt:lpstr>
      <vt:lpstr>PowerPoint Presentation</vt:lpstr>
      <vt:lpstr>PowerPoint Presentation</vt:lpstr>
      <vt:lpstr>PowerPoint Presentation</vt:lpstr>
      <vt:lpstr>Proficiency Testing Programs</vt:lpstr>
      <vt:lpstr>Closing Comments</vt:lpstr>
      <vt:lpstr>PowerPoint Presentation</vt:lpstr>
      <vt:lpstr>PowerPoint Presentation</vt:lpstr>
      <vt:lpstr>Items Discussed</vt:lpstr>
      <vt:lpstr>PowerPoint Presentation</vt:lpstr>
      <vt:lpstr>Traceability  Soil Data Viewer</vt:lpstr>
    </vt:vector>
  </TitlesOfParts>
  <Company>NCDA&amp;CS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H. Hardy</dc:creator>
  <cp:lastModifiedBy>dhh</cp:lastModifiedBy>
  <cp:revision>207</cp:revision>
  <dcterms:created xsi:type="dcterms:W3CDTF">2013-06-06T14:19:04Z</dcterms:created>
  <dcterms:modified xsi:type="dcterms:W3CDTF">2023-02-23T12:34:51Z</dcterms:modified>
</cp:coreProperties>
</file>